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7" r:id="rId2"/>
    <p:sldId id="377" r:id="rId3"/>
    <p:sldId id="369" r:id="rId4"/>
    <p:sldId id="370" r:id="rId5"/>
    <p:sldId id="403" r:id="rId6"/>
    <p:sldId id="450" r:id="rId7"/>
    <p:sldId id="436" r:id="rId8"/>
    <p:sldId id="402" r:id="rId9"/>
    <p:sldId id="401" r:id="rId10"/>
    <p:sldId id="391" r:id="rId11"/>
    <p:sldId id="454" r:id="rId12"/>
    <p:sldId id="452" r:id="rId13"/>
    <p:sldId id="404" r:id="rId14"/>
    <p:sldId id="405" r:id="rId15"/>
    <p:sldId id="406" r:id="rId16"/>
    <p:sldId id="407" r:id="rId17"/>
    <p:sldId id="408" r:id="rId18"/>
    <p:sldId id="411" r:id="rId19"/>
    <p:sldId id="413" r:id="rId20"/>
    <p:sldId id="415" r:id="rId21"/>
    <p:sldId id="417" r:id="rId22"/>
    <p:sldId id="420" r:id="rId23"/>
    <p:sldId id="423" r:id="rId24"/>
    <p:sldId id="455" r:id="rId25"/>
    <p:sldId id="421" r:id="rId26"/>
    <p:sldId id="424" r:id="rId27"/>
    <p:sldId id="426" r:id="rId28"/>
    <p:sldId id="427" r:id="rId29"/>
    <p:sldId id="429" r:id="rId30"/>
    <p:sldId id="431" r:id="rId31"/>
    <p:sldId id="433" r:id="rId32"/>
    <p:sldId id="435" r:id="rId33"/>
    <p:sldId id="453" r:id="rId34"/>
    <p:sldId id="437" r:id="rId35"/>
    <p:sldId id="438" r:id="rId36"/>
    <p:sldId id="442" r:id="rId37"/>
    <p:sldId id="443" r:id="rId38"/>
    <p:sldId id="456" r:id="rId39"/>
    <p:sldId id="449" r:id="rId40"/>
    <p:sldId id="439" r:id="rId41"/>
    <p:sldId id="441" r:id="rId42"/>
    <p:sldId id="444" r:id="rId43"/>
    <p:sldId id="445" r:id="rId44"/>
    <p:sldId id="446" r:id="rId45"/>
    <p:sldId id="447" r:id="rId46"/>
    <p:sldId id="448" r:id="rId47"/>
    <p:sldId id="301" r:id="rId48"/>
  </p:sldIdLst>
  <p:sldSz cx="9144000" cy="5143500" type="screen16x9"/>
  <p:notesSz cx="6858000" cy="9144000"/>
  <p:defaultTextStyle>
    <a:defPPr>
      <a:defRPr lang="en-US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DFC"/>
    <a:srgbClr val="0066FF"/>
    <a:srgbClr val="87CA3E"/>
    <a:srgbClr val="FFFF79"/>
    <a:srgbClr val="78B832"/>
    <a:srgbClr val="619428"/>
    <a:srgbClr val="FBD4B3"/>
    <a:srgbClr val="FEEFE2"/>
    <a:srgbClr val="BAC70F"/>
    <a:srgbClr val="3C5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64" autoAdjust="0"/>
  </p:normalViewPr>
  <p:slideViewPr>
    <p:cSldViewPr>
      <p:cViewPr varScale="1">
        <p:scale>
          <a:sx n="116" d="100"/>
          <a:sy n="116" d="100"/>
        </p:scale>
        <p:origin x="1026" y="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80CF4-190B-4B80-9F6D-ED14F432F44E}" type="datetimeFigureOut">
              <a:rPr lang="en-US" smtClean="0"/>
              <a:t>24/05/2021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45E7C-853A-43C8-99C6-2F8C8B95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7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553CC-AEBF-40FC-8803-F8DFD4C38168}" type="datetimeFigureOut">
              <a:rPr lang="en-US" smtClean="0"/>
              <a:t>24/05/2021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6FBE4-E77A-43AF-A8D6-F8EFD6073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944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1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2F74FF">
            <a:alpha val="3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95400" y="1047750"/>
            <a:ext cx="6546155" cy="305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22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4" name="Pentagon 23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0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2F74FF">
            <a:alpha val="3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INFRASTRUCTURE &amp; EQUIPMENT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098359" y="361950"/>
            <a:ext cx="3930841" cy="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0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PORT USERS: HAIAN DOMESTIC SERVICES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098359" y="361950"/>
            <a:ext cx="4769041" cy="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8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bg>
      <p:bgPr>
        <a:solidFill>
          <a:srgbClr val="00B0F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PORT USERS: SM LINE-DONGYOUNG JOINT SERVICE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098359" y="361950"/>
            <a:ext cx="5912041" cy="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56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101FF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47750"/>
            <a:ext cx="9140477" cy="305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22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4" name="Pentagon 23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09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CONTAINER TRANSPORT SERVICES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71615" y="314764"/>
            <a:ext cx="34527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786173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CONTAINER TRANSPORT SERVICES: HAIAN’S SCHEDULE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42736" y="343640"/>
            <a:ext cx="6377264" cy="42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9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8359" y="362890"/>
            <a:ext cx="5226241" cy="85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44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2F74FF">
            <a:alpha val="3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32933" y="895350"/>
            <a:ext cx="7272867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22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4" name="Pentagon 23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39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GROUP</a:t>
            </a:r>
            <a:r>
              <a:rPr lang="en-GB" sz="1600" b="1" baseline="0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: PAN HAIAN CO., LTD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8359" y="362890"/>
            <a:ext cx="42356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4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8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6077"/>
            <a:ext cx="9144000" cy="43426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287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1129862" y="-7856"/>
            <a:ext cx="8305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PROJECT IN CAI MEP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8359" y="362890"/>
            <a:ext cx="33974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-3523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3" name="Pentagon 12"/>
          <p:cNvSpPr/>
          <p:nvPr userDrawn="1"/>
        </p:nvSpPr>
        <p:spPr>
          <a:xfrm>
            <a:off x="-3523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838699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47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138008" y="380460"/>
            <a:ext cx="35390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CONTAINER TRANSPORT SERVICES</a:t>
            </a:r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" y="17338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2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onal Stripe 4"/>
          <p:cNvSpPr/>
          <p:nvPr userDrawn="1"/>
        </p:nvSpPr>
        <p:spPr>
          <a:xfrm rot="16200000">
            <a:off x="-35299" y="3673849"/>
            <a:ext cx="1494224" cy="1423626"/>
          </a:xfrm>
          <a:prstGeom prst="diagStripe">
            <a:avLst>
              <a:gd name="adj" fmla="val 66134"/>
            </a:avLst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iagonal Stripe 6"/>
          <p:cNvSpPr/>
          <p:nvPr userDrawn="1"/>
        </p:nvSpPr>
        <p:spPr>
          <a:xfrm rot="16200000">
            <a:off x="-47225" y="2581676"/>
            <a:ext cx="2609049" cy="2514600"/>
          </a:xfrm>
          <a:prstGeom prst="diagStripe">
            <a:avLst>
              <a:gd name="adj" fmla="val 80496"/>
            </a:avLst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" y="17338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109133" y="438210"/>
            <a:ext cx="518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32933" y="77002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TRANSPORT AND STEVEDORING JSC</a:t>
            </a:r>
            <a:r>
              <a:rPr lang="en-GB" sz="1600" b="1" dirty="0">
                <a:solidFill>
                  <a:srgbClr val="000099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.  </a:t>
            </a:r>
            <a:endParaRPr lang="en-US" sz="16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8" name="Picture 2" descr="D:\DOCUMENTS\Haian\TAI LIEU\LOGO\LOGO_HA GROUP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" y="17338"/>
            <a:ext cx="1098359" cy="5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6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onal Stripe 7"/>
          <p:cNvSpPr/>
          <p:nvPr userDrawn="1"/>
        </p:nvSpPr>
        <p:spPr>
          <a:xfrm rot="16200000">
            <a:off x="-35299" y="3673849"/>
            <a:ext cx="1494224" cy="1423626"/>
          </a:xfrm>
          <a:prstGeom prst="diagStripe">
            <a:avLst>
              <a:gd name="adj" fmla="val 66134"/>
            </a:avLst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gonal Stripe 8"/>
          <p:cNvSpPr/>
          <p:nvPr userDrawn="1"/>
        </p:nvSpPr>
        <p:spPr>
          <a:xfrm rot="16200000">
            <a:off x="-47225" y="2581676"/>
            <a:ext cx="2609049" cy="2514600"/>
          </a:xfrm>
          <a:prstGeom prst="diagStripe">
            <a:avLst>
              <a:gd name="adj" fmla="val 80496"/>
            </a:avLst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4767264"/>
            <a:ext cx="213360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8AF86AA4-EC75-435D-B5B2-93370EB8E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86AA4-EC75-435D-B5B2-93370EB8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56" r:id="rId9"/>
    <p:sldLayoutId id="2147483657" r:id="rId10"/>
    <p:sldLayoutId id="2147483658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hf hdr="0" ftr="0" dt="0"/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3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74F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626975"/>
            <a:ext cx="3363228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GB" sz="30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itchFamily="18" charset="0"/>
              </a:rPr>
              <a:t>HAI AN GROUP</a:t>
            </a:r>
            <a:endParaRPr lang="en-US" sz="3000" b="1" dirty="0">
              <a:solidFill>
                <a:srgbClr val="000099"/>
              </a:solidFill>
              <a:latin typeface="Arial Black" panose="020B0A04020102020204" pitchFamily="34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2164081" y="419418"/>
            <a:ext cx="45719" cy="788677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209800" y="1194534"/>
            <a:ext cx="37442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739" y="1504950"/>
            <a:ext cx="3882061" cy="255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D:\DOCUMENTS\Haian\TAI LIEU\LOGO\LOGO_HA GROU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304747"/>
            <a:ext cx="1868965" cy="95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295400" y="1657350"/>
            <a:ext cx="8534400" cy="1190507"/>
          </a:xfrm>
          <a:prstGeom prst="rect">
            <a:avLst/>
          </a:prstGeom>
          <a:noFill/>
          <a:ln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algn="ctr" defTabSz="779252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Main services</a:t>
            </a:r>
            <a:r>
              <a:rPr lang="en-US" sz="2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Port operation, warehousing, trucking.,</a:t>
            </a:r>
            <a:br>
              <a:rPr lang="en-US" sz="22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- Regional &amp; Domestic Feeder services.,</a:t>
            </a:r>
            <a:br>
              <a:rPr lang="en-US" sz="22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- Liner agent, Logistics provider…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9" name="Pentagon 8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9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 descr="https://lh3.googleusercontent.com/pw/ACtC-3dQC0KhE94BAG2572qKuIv4X1AAYsMcZbLxWzfU36Nu5HNp8QAymi4BkK9uV4QqUCwcqsK-FfKCQD22Z7cOFngE9133Sk1peF6cYCD-wsnoGCwUUaO_gAqoOTTwaiC4Zol--f3MHpD9x7SCpVW0OGrU=w1221-h915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561" y="971550"/>
            <a:ext cx="5337239" cy="3884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703" y="590550"/>
            <a:ext cx="85754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4/2021: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container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“HAIAN WEST” – 1740 TEU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9" name="Pentagon 8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19956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3703" y="590550"/>
            <a:ext cx="8575497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5/2021: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BP05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Thạnh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Thành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70725"/>
            <a:ext cx="4488021" cy="3362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10" y="1370725"/>
            <a:ext cx="4373370" cy="3362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0" name="Pentagon 9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9508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14400" y="2343150"/>
            <a:ext cx="7620000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CỦA CÁC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CÔNG TY THÀNH VIÊN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8825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76351"/>
            <a:ext cx="3022861" cy="186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920" y="584464"/>
            <a:ext cx="2655732" cy="2444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920" y="3105150"/>
            <a:ext cx="2765611" cy="1817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370698"/>
            <a:ext cx="2829143" cy="181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3105150"/>
            <a:ext cx="6122253" cy="181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13" y="626746"/>
            <a:ext cx="3810000" cy="561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0" name="Pentagon 9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5693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984" y="549021"/>
            <a:ext cx="8897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The Berth: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Length of 150m, depth in front of berth -8.9m, turning basin with diameter of 230m.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The Quay Cranes: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Tukan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1500, (SWL 40/45MT at 32/29 m, output 25 moves/crane – hour).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" y="1657349"/>
            <a:ext cx="4425905" cy="297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96" y="1809750"/>
            <a:ext cx="4572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975547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345" y="742950"/>
            <a:ext cx="8564266" cy="613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Container Yard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150,000 m</a:t>
            </a:r>
            <a:r>
              <a:rPr lang="en-US" sz="14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Empty Depot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55,000 m</a:t>
            </a:r>
            <a:r>
              <a:rPr lang="en-US" sz="14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Reefer Container Base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600 plugs,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Reach Stacker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10 units,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Side Empty Handlers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02 units. </a:t>
            </a:r>
          </a:p>
        </p:txBody>
      </p:sp>
      <p:pic>
        <p:nvPicPr>
          <p:cNvPr id="5" name="Picture 4" descr="D:\DOCUMENTS\Haian\PICTURE\02-07-2015\DSC_00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933" y="1597995"/>
            <a:ext cx="4274442" cy="2758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45" y="1581150"/>
            <a:ext cx="4657170" cy="277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7534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316" y="1084501"/>
            <a:ext cx="4952999" cy="3068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9936" y="2373490"/>
            <a:ext cx="388366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CONTAINER TRANSPORT SERVICES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92466" y="2670169"/>
            <a:ext cx="3184134" cy="4571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4" y="1883870"/>
            <a:ext cx="38100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0092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66750"/>
            <a:ext cx="42630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HACT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vụ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container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Việt Nam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Hải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Minh,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rịa-Vũng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tòa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Hải An, km 2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Đình Vũ, P.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Hải 2, Q. Hải An, Tp. Hải Phòng, Việt Nam.</a:t>
            </a:r>
          </a:p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Tel: +84-225-8830308 – Fax: +84-225-8830309.</a:t>
            </a:r>
          </a:p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Văn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tòa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Cevimetal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69 Quang Trung, P.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Q. Hải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Tp.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VN.</a:t>
            </a:r>
          </a:p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Tel: +84-236-3889845 – Fax: +84-236-3889846.</a:t>
            </a:r>
          </a:p>
          <a:p>
            <a:pPr marL="285750" indent="-285750" algn="just" defTabSz="182880">
              <a:buFont typeface="Arial" panose="020B0604020202020204" pitchFamily="34" charset="0"/>
              <a:buChar char="•"/>
            </a:pP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HPH-CAIMEP-SGN-DAN-HPH.</a:t>
            </a:r>
          </a:p>
          <a:p>
            <a:pPr marL="285750" indent="-285750" algn="just" defTabSz="182880">
              <a:buFont typeface="Arial" panose="020B0604020202020204" pitchFamily="34" charset="0"/>
              <a:buChar char="•"/>
            </a:pP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Á: HPH-HKG &amp; HCM-SIN.</a:t>
            </a:r>
          </a:p>
          <a:p>
            <a:pPr marL="285750" indent="-285750" algn="just" defTabSz="182880">
              <a:buFont typeface="Arial" panose="020B0604020202020204" pitchFamily="34" charset="0"/>
              <a:buChar char="•"/>
            </a:pP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182880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HACT provides domestic feeder in Vietnam anh Intra-Asia services from/to port of Vietnam including Haiphong, </a:t>
            </a:r>
            <a:r>
              <a:rPr lang="en-US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Hochiminh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Ba Ria-</a:t>
            </a:r>
            <a:r>
              <a:rPr lang="en-US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Vung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Tau.</a:t>
            </a:r>
          </a:p>
          <a:p>
            <a:pPr algn="just" defTabSz="182880"/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Address: 5</a:t>
            </a:r>
            <a:r>
              <a:rPr lang="en-US" sz="1100" i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Floor, Hai An Building, km 2 Dinh Vu </a:t>
            </a:r>
            <a:r>
              <a:rPr lang="en-US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Roard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Dong Hai 2 Ward, Hai An Dist., Haiphong, Vietnam.</a:t>
            </a:r>
          </a:p>
          <a:p>
            <a:pPr algn="just" defTabSz="182880"/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Tel: +84-225-8830308 – Fax: +84-225-8830309.</a:t>
            </a:r>
          </a:p>
          <a:p>
            <a:pPr algn="just" defTabSz="182880"/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Da Nag Office:</a:t>
            </a:r>
          </a:p>
          <a:p>
            <a:pPr algn="just" defTabSz="182880"/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</a:t>
            </a:r>
            <a:r>
              <a:rPr lang="en-US" sz="1100" i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Floor </a:t>
            </a:r>
            <a:r>
              <a:rPr lang="en-US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Cevimetal</a:t>
            </a:r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Building, Hai Chau Dist., Da Nang City, VN.</a:t>
            </a:r>
          </a:p>
          <a:p>
            <a:pPr algn="just" defTabSz="182880"/>
            <a:r>
              <a:rPr lang="en-US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Tel: +84-236-3889845 – Fax: +84-236-3889846.</a:t>
            </a:r>
          </a:p>
          <a:p>
            <a:pPr marL="171450" indent="-171450" algn="just" defTabSz="182880">
              <a:buFont typeface="Arial" panose="020B0604020202020204" pitchFamily="34" charset="0"/>
              <a:buChar char="•"/>
            </a:pPr>
            <a:r>
              <a:rPr lang="en-US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Domestic services: HPH-CAIMEP-SGN-DAN-HPH.</a:t>
            </a:r>
          </a:p>
          <a:p>
            <a:pPr marL="171450" indent="-171450" algn="just" defTabSz="182880">
              <a:buFont typeface="Arial" panose="020B0604020202020204" pitchFamily="34" charset="0"/>
              <a:buChar char="•"/>
            </a:pPr>
            <a:r>
              <a:rPr lang="en-US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Intra-Asia services: HPH-HKG &amp; HCM-SIN.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700016"/>
            <a:ext cx="4553165" cy="4019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7033" y="982633"/>
            <a:ext cx="11549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HAIPHONG</a:t>
            </a:r>
          </a:p>
        </p:txBody>
      </p:sp>
      <p:sp>
        <p:nvSpPr>
          <p:cNvPr id="6" name="Oval 5"/>
          <p:cNvSpPr/>
          <p:nvPr/>
        </p:nvSpPr>
        <p:spPr>
          <a:xfrm>
            <a:off x="7265250" y="2677292"/>
            <a:ext cx="57150" cy="57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124486" y="1262354"/>
            <a:ext cx="57150" cy="57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177415" y="2637281"/>
            <a:ext cx="57150" cy="57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19900" y="3972928"/>
            <a:ext cx="57150" cy="571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1" y="4030078"/>
            <a:ext cx="11549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8180" y="2492068"/>
            <a:ext cx="11549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HOCHIMINH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2601" y="2653447"/>
            <a:ext cx="115490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 MEP (VUNG TAU)</a:t>
            </a:r>
          </a:p>
        </p:txBody>
      </p:sp>
      <p:sp>
        <p:nvSpPr>
          <p:cNvPr id="13" name="Freeform 12"/>
          <p:cNvSpPr/>
          <p:nvPr/>
        </p:nvSpPr>
        <p:spPr>
          <a:xfrm rot="21410623">
            <a:off x="7197559" y="1321654"/>
            <a:ext cx="505259" cy="1364588"/>
          </a:xfrm>
          <a:custGeom>
            <a:avLst/>
            <a:gdLst>
              <a:gd name="connsiteX0" fmla="*/ 0 w 604890"/>
              <a:gd name="connsiteY0" fmla="*/ 0 h 1866900"/>
              <a:gd name="connsiteX1" fmla="*/ 80962 w 604890"/>
              <a:gd name="connsiteY1" fmla="*/ 342900 h 1866900"/>
              <a:gd name="connsiteX2" fmla="*/ 452437 w 604890"/>
              <a:gd name="connsiteY2" fmla="*/ 719137 h 1866900"/>
              <a:gd name="connsiteX3" fmla="*/ 604837 w 604890"/>
              <a:gd name="connsiteY3" fmla="*/ 1209675 h 1866900"/>
              <a:gd name="connsiteX4" fmla="*/ 466725 w 604890"/>
              <a:gd name="connsiteY4" fmla="*/ 1671637 h 1866900"/>
              <a:gd name="connsiteX5" fmla="*/ 223837 w 604890"/>
              <a:gd name="connsiteY5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90" h="1866900">
                <a:moveTo>
                  <a:pt x="0" y="0"/>
                </a:moveTo>
                <a:cubicBezTo>
                  <a:pt x="2778" y="111522"/>
                  <a:pt x="5556" y="223044"/>
                  <a:pt x="80962" y="342900"/>
                </a:cubicBezTo>
                <a:cubicBezTo>
                  <a:pt x="156368" y="462756"/>
                  <a:pt x="365124" y="574674"/>
                  <a:pt x="452437" y="719137"/>
                </a:cubicBezTo>
                <a:cubicBezTo>
                  <a:pt x="539750" y="863600"/>
                  <a:pt x="602456" y="1050925"/>
                  <a:pt x="604837" y="1209675"/>
                </a:cubicBezTo>
                <a:cubicBezTo>
                  <a:pt x="607218" y="1368425"/>
                  <a:pt x="530225" y="1562099"/>
                  <a:pt x="466725" y="1671637"/>
                </a:cubicBezTo>
                <a:cubicBezTo>
                  <a:pt x="403225" y="1781175"/>
                  <a:pt x="313531" y="1824037"/>
                  <a:pt x="223837" y="18669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14" name="Straight Arrow Connector 13"/>
          <p:cNvCxnSpPr>
            <a:stCxn id="13" idx="5"/>
          </p:cNvCxnSpPr>
          <p:nvPr/>
        </p:nvCxnSpPr>
        <p:spPr>
          <a:xfrm flipH="1">
            <a:off x="7301638" y="2688822"/>
            <a:ext cx="120557" cy="266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200900" y="1347596"/>
            <a:ext cx="0" cy="8801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 flipH="1" flipV="1">
            <a:off x="7234566" y="2570576"/>
            <a:ext cx="105853" cy="82871"/>
          </a:xfrm>
          <a:custGeom>
            <a:avLst/>
            <a:gdLst>
              <a:gd name="connsiteX0" fmla="*/ 6697 w 130522"/>
              <a:gd name="connsiteY0" fmla="*/ 0 h 274625"/>
              <a:gd name="connsiteX1" fmla="*/ 13841 w 130522"/>
              <a:gd name="connsiteY1" fmla="*/ 273843 h 274625"/>
              <a:gd name="connsiteX2" fmla="*/ 130522 w 130522"/>
              <a:gd name="connsiteY2" fmla="*/ 66675 h 2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22" h="274625">
                <a:moveTo>
                  <a:pt x="6697" y="0"/>
                </a:moveTo>
                <a:cubicBezTo>
                  <a:pt x="-50" y="131365"/>
                  <a:pt x="-6796" y="262731"/>
                  <a:pt x="13841" y="273843"/>
                </a:cubicBezTo>
                <a:cubicBezTo>
                  <a:pt x="34478" y="284955"/>
                  <a:pt x="82500" y="175815"/>
                  <a:pt x="130522" y="666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Freeform 16"/>
          <p:cNvSpPr/>
          <p:nvPr/>
        </p:nvSpPr>
        <p:spPr>
          <a:xfrm>
            <a:off x="6911243" y="2694430"/>
            <a:ext cx="406989" cy="1259189"/>
          </a:xfrm>
          <a:custGeom>
            <a:avLst/>
            <a:gdLst>
              <a:gd name="connsiteX0" fmla="*/ 395287 w 563193"/>
              <a:gd name="connsiteY0" fmla="*/ 0 h 1681163"/>
              <a:gd name="connsiteX1" fmla="*/ 542925 w 563193"/>
              <a:gd name="connsiteY1" fmla="*/ 966788 h 1681163"/>
              <a:gd name="connsiteX2" fmla="*/ 0 w 563193"/>
              <a:gd name="connsiteY2" fmla="*/ 16811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193" h="1681163">
                <a:moveTo>
                  <a:pt x="395287" y="0"/>
                </a:moveTo>
                <a:cubicBezTo>
                  <a:pt x="502046" y="343297"/>
                  <a:pt x="608806" y="686594"/>
                  <a:pt x="542925" y="966788"/>
                </a:cubicBezTo>
                <a:cubicBezTo>
                  <a:pt x="477044" y="1246982"/>
                  <a:pt x="238522" y="1464072"/>
                  <a:pt x="0" y="16811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62556" y="3942313"/>
            <a:ext cx="48687" cy="46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6943777" y="2739288"/>
            <a:ext cx="412463" cy="1232956"/>
          </a:xfrm>
          <a:custGeom>
            <a:avLst/>
            <a:gdLst>
              <a:gd name="connsiteX0" fmla="*/ 395287 w 563193"/>
              <a:gd name="connsiteY0" fmla="*/ 0 h 1681163"/>
              <a:gd name="connsiteX1" fmla="*/ 542925 w 563193"/>
              <a:gd name="connsiteY1" fmla="*/ 966788 h 1681163"/>
              <a:gd name="connsiteX2" fmla="*/ 0 w 563193"/>
              <a:gd name="connsiteY2" fmla="*/ 16811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193" h="1681163">
                <a:moveTo>
                  <a:pt x="395287" y="0"/>
                </a:moveTo>
                <a:cubicBezTo>
                  <a:pt x="502046" y="343297"/>
                  <a:pt x="608806" y="686594"/>
                  <a:pt x="542925" y="966788"/>
                </a:cubicBezTo>
                <a:cubicBezTo>
                  <a:pt x="477044" y="1246982"/>
                  <a:pt x="238522" y="1464072"/>
                  <a:pt x="0" y="16811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229736" y="2715221"/>
            <a:ext cx="31702" cy="12572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7200900" y="1425420"/>
            <a:ext cx="547223" cy="1328553"/>
          </a:xfrm>
          <a:custGeom>
            <a:avLst/>
            <a:gdLst>
              <a:gd name="connsiteX0" fmla="*/ 0 w 729630"/>
              <a:gd name="connsiteY0" fmla="*/ 0 h 1771404"/>
              <a:gd name="connsiteX1" fmla="*/ 76200 w 729630"/>
              <a:gd name="connsiteY1" fmla="*/ 177800 h 1771404"/>
              <a:gd name="connsiteX2" fmla="*/ 393700 w 729630"/>
              <a:gd name="connsiteY2" fmla="*/ 406400 h 1771404"/>
              <a:gd name="connsiteX3" fmla="*/ 565150 w 729630"/>
              <a:gd name="connsiteY3" fmla="*/ 565150 h 1771404"/>
              <a:gd name="connsiteX4" fmla="*/ 717550 w 729630"/>
              <a:gd name="connsiteY4" fmla="*/ 876300 h 1771404"/>
              <a:gd name="connsiteX5" fmla="*/ 704850 w 729630"/>
              <a:gd name="connsiteY5" fmla="*/ 1250950 h 1771404"/>
              <a:gd name="connsiteX6" fmla="*/ 584200 w 729630"/>
              <a:gd name="connsiteY6" fmla="*/ 1536700 h 1771404"/>
              <a:gd name="connsiteX7" fmla="*/ 304800 w 729630"/>
              <a:gd name="connsiteY7" fmla="*/ 1752600 h 1771404"/>
              <a:gd name="connsiteX8" fmla="*/ 57150 w 729630"/>
              <a:gd name="connsiteY8" fmla="*/ 1746250 h 177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9630" h="1771404">
                <a:moveTo>
                  <a:pt x="0" y="0"/>
                </a:moveTo>
                <a:cubicBezTo>
                  <a:pt x="5291" y="55033"/>
                  <a:pt x="10583" y="110067"/>
                  <a:pt x="76200" y="177800"/>
                </a:cubicBezTo>
                <a:cubicBezTo>
                  <a:pt x="141817" y="245533"/>
                  <a:pt x="312208" y="341842"/>
                  <a:pt x="393700" y="406400"/>
                </a:cubicBezTo>
                <a:cubicBezTo>
                  <a:pt x="475192" y="470958"/>
                  <a:pt x="511175" y="486833"/>
                  <a:pt x="565150" y="565150"/>
                </a:cubicBezTo>
                <a:cubicBezTo>
                  <a:pt x="619125" y="643467"/>
                  <a:pt x="694267" y="762000"/>
                  <a:pt x="717550" y="876300"/>
                </a:cubicBezTo>
                <a:cubicBezTo>
                  <a:pt x="740833" y="990600"/>
                  <a:pt x="727075" y="1140883"/>
                  <a:pt x="704850" y="1250950"/>
                </a:cubicBezTo>
                <a:cubicBezTo>
                  <a:pt x="682625" y="1361017"/>
                  <a:pt x="650875" y="1453092"/>
                  <a:pt x="584200" y="1536700"/>
                </a:cubicBezTo>
                <a:cubicBezTo>
                  <a:pt x="517525" y="1620308"/>
                  <a:pt x="392642" y="1717675"/>
                  <a:pt x="304800" y="1752600"/>
                </a:cubicBezTo>
                <a:cubicBezTo>
                  <a:pt x="216958" y="1787525"/>
                  <a:pt x="137054" y="1766887"/>
                  <a:pt x="57150" y="17462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218015" y="2609189"/>
            <a:ext cx="46318" cy="38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697390" y="710296"/>
            <a:ext cx="1348979" cy="242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75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HONG KONG</a:t>
            </a:r>
            <a:endParaRPr lang="en-US" sz="975" b="1" dirty="0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21430919">
            <a:off x="7202747" y="1051608"/>
            <a:ext cx="1038358" cy="442499"/>
          </a:xfrm>
          <a:custGeom>
            <a:avLst/>
            <a:gdLst>
              <a:gd name="connsiteX0" fmla="*/ 0 w 2200275"/>
              <a:gd name="connsiteY0" fmla="*/ 504825 h 775082"/>
              <a:gd name="connsiteX1" fmla="*/ 914400 w 2200275"/>
              <a:gd name="connsiteY1" fmla="*/ 752475 h 775082"/>
              <a:gd name="connsiteX2" fmla="*/ 2200275 w 2200275"/>
              <a:gd name="connsiteY2" fmla="*/ 0 h 77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0275" h="775082">
                <a:moveTo>
                  <a:pt x="0" y="504825"/>
                </a:moveTo>
                <a:cubicBezTo>
                  <a:pt x="273844" y="670718"/>
                  <a:pt x="547688" y="836612"/>
                  <a:pt x="914400" y="752475"/>
                </a:cubicBezTo>
                <a:cubicBezTo>
                  <a:pt x="1281112" y="668338"/>
                  <a:pt x="1740693" y="334169"/>
                  <a:pt x="2200275" y="0"/>
                </a:cubicBezTo>
              </a:path>
            </a:pathLst>
          </a:custGeom>
          <a:ln>
            <a:solidFill>
              <a:srgbClr val="0066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sp>
        <p:nvSpPr>
          <p:cNvPr id="25" name="Freeform 24"/>
          <p:cNvSpPr/>
          <p:nvPr/>
        </p:nvSpPr>
        <p:spPr>
          <a:xfrm rot="21430919">
            <a:off x="7193620" y="1000435"/>
            <a:ext cx="1038358" cy="442499"/>
          </a:xfrm>
          <a:custGeom>
            <a:avLst/>
            <a:gdLst>
              <a:gd name="connsiteX0" fmla="*/ 0 w 2200275"/>
              <a:gd name="connsiteY0" fmla="*/ 504825 h 775082"/>
              <a:gd name="connsiteX1" fmla="*/ 914400 w 2200275"/>
              <a:gd name="connsiteY1" fmla="*/ 752475 h 775082"/>
              <a:gd name="connsiteX2" fmla="*/ 2200275 w 2200275"/>
              <a:gd name="connsiteY2" fmla="*/ 0 h 77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0275" h="775082">
                <a:moveTo>
                  <a:pt x="0" y="504825"/>
                </a:moveTo>
                <a:cubicBezTo>
                  <a:pt x="273844" y="670718"/>
                  <a:pt x="547688" y="836612"/>
                  <a:pt x="914400" y="752475"/>
                </a:cubicBezTo>
                <a:cubicBezTo>
                  <a:pt x="1281112" y="668338"/>
                  <a:pt x="1740693" y="334169"/>
                  <a:pt x="2200275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25"/>
          </a:p>
        </p:txBody>
      </p:sp>
      <p:sp>
        <p:nvSpPr>
          <p:cNvPr id="28" name="Rectangle 2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29" name="Pentagon 28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1185727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CUMENTS\Haian\PICTURE\anh tàu\HAAL\HAIAN PARK\New folder\Ha Par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66750"/>
            <a:ext cx="45720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4095750"/>
            <a:ext cx="44196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MV “HAIAN PARK” – 787 TEU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3789" y="4847181"/>
            <a:ext cx="3048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619125"/>
            <a:ext cx="4495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24400" y="4048125"/>
            <a:ext cx="43434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TIME” – 1.032 TEU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1240455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U NGOC SON\Desktop\HAIAN BELL - 3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34" y="742950"/>
            <a:ext cx="4705066" cy="327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76200" y="4012994"/>
            <a:ext cx="44958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 “HAIAN BELL” – 1.200 TEU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6184" y="4805950"/>
            <a:ext cx="3810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742950"/>
            <a:ext cx="4495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724400" y="3985983"/>
            <a:ext cx="4312693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LINK” – 1060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471350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4200" y="404396"/>
            <a:ext cx="2511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76A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SHAREHOLDERS’ LIST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76666"/>
            <a:ext cx="8763000" cy="4104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89870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Updated 26 April 2021</a:t>
            </a:r>
          </a:p>
        </p:txBody>
      </p:sp>
    </p:spTree>
    <p:extLst>
      <p:ext uri="{BB962C8B-B14F-4D97-AF65-F5344CB8AC3E}">
        <p14:creationId xmlns:p14="http://schemas.microsoft.com/office/powerpoint/2010/main" val="567038110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1999" y="4781550"/>
            <a:ext cx="3810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28600" y="4019550"/>
            <a:ext cx="4495800" cy="42052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MIND” – 1.794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90550"/>
            <a:ext cx="4724399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050" y="590550"/>
            <a:ext cx="430530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953000" y="3924300"/>
            <a:ext cx="40386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VIEW” – 1.577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2" name="Pentagon 11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6215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1999" y="4781550"/>
            <a:ext cx="381000" cy="273844"/>
          </a:xfrm>
        </p:spPr>
        <p:txBody>
          <a:bodyPr/>
          <a:lstStyle/>
          <a:p>
            <a:fld id="{8AF86AA4-EC75-435D-B5B2-93370EB8E4F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76200" y="3695700"/>
            <a:ext cx="46482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EAST” – 1.702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514350"/>
            <a:ext cx="4648198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474624"/>
            <a:ext cx="4388893" cy="324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800600" y="3614239"/>
            <a:ext cx="4267200" cy="4000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MV “HAIAN WEST” – 1740 TEU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2" name="Pentagon 11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8026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8" name="Pentagon 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548700"/>
            <a:ext cx="8540722" cy="4156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4171950"/>
            <a:ext cx="3429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HAIAN VIEW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2050" name="Picture 2" descr="https://lh3.googleusercontent.com/pw/ACtC-3e4grog_dNV327z72NJnS3vfWSxGlIupwIS2Q_t5edvmNXDNlqo01rZ7B6ePK9hN9FjRgQomCJfwSitepOwf1-v7ELpvF02686EWTIjHBZvRvrzlbYszA8QP9p444UuUzaUWs7WBjvTB9WxfeHkDYhY=w1414-h943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14350"/>
            <a:ext cx="8839200" cy="422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03881"/>
            <a:ext cx="8458200" cy="436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8" name="Pentagon 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4324350"/>
            <a:ext cx="3581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HAIAN WEST qua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14350"/>
            <a:ext cx="70104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8" name="Pentagon 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9893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5411"/>
            <a:ext cx="8077200" cy="407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819150"/>
            <a:ext cx="396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HAIAN WEST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652682135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oto127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14073"/>
            <a:ext cx="3127941" cy="249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76200" y="3219455"/>
            <a:ext cx="2601937" cy="1169551"/>
            <a:chOff x="394660" y="2764194"/>
            <a:chExt cx="2273299" cy="1169551"/>
          </a:xfrm>
        </p:grpSpPr>
        <p:sp>
          <p:nvSpPr>
            <p:cNvPr id="3" name="Rectangle 2"/>
            <p:cNvSpPr/>
            <p:nvPr/>
          </p:nvSpPr>
          <p:spPr>
            <a:xfrm>
              <a:off x="394660" y="2764194"/>
              <a:ext cx="2273299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HAIAN AGENCY &amp; LOGISTICS CO.,LTD</a:t>
              </a: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3293" y="3213317"/>
              <a:ext cx="1828800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200" b="1">
                  <a:solidFill>
                    <a:srgbClr val="002060"/>
                  </a:solidFill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Liner agent</a:t>
              </a:r>
            </a:p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Logistics Provider</a:t>
              </a:r>
            </a:p>
            <a:p>
              <a:pPr marL="171450" indent="-171450" algn="l">
                <a:buFontTx/>
                <a:buChar char="-"/>
              </a:pPr>
              <a:endParaRPr lang="en-US" sz="12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2" descr="C:\Users\dung.lh\Desktop\MARINA\DSC0009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9856" y="700123"/>
            <a:ext cx="3001275" cy="251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C:\Users\dung.lh\Desktop\photo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1679" y="714073"/>
            <a:ext cx="2849921" cy="249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3586463" y="3220894"/>
            <a:ext cx="2181226" cy="1032459"/>
            <a:chOff x="469340" y="2686050"/>
            <a:chExt cx="2157122" cy="1032459"/>
          </a:xfrm>
        </p:grpSpPr>
        <p:sp>
          <p:nvSpPr>
            <p:cNvPr id="10" name="Rectangle 9"/>
            <p:cNvSpPr/>
            <p:nvPr/>
          </p:nvSpPr>
          <p:spPr>
            <a:xfrm>
              <a:off x="469340" y="2686050"/>
              <a:ext cx="2157122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MARINA LOGISTICS &amp; AGENCIES CO.,LTD </a:t>
              </a:r>
            </a:p>
            <a:p>
              <a:pPr algn="ctr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421" y="3164511"/>
              <a:ext cx="1565046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200" b="1">
                  <a:solidFill>
                    <a:srgbClr val="002060"/>
                  </a:solidFill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Liner agent</a:t>
              </a:r>
            </a:p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Logistics Provider</a:t>
              </a:r>
            </a:p>
            <a:p>
              <a:pPr marL="171450" indent="-171450" algn="l">
                <a:buFontTx/>
                <a:buChar char="-"/>
              </a:pPr>
              <a:endParaRPr lang="en-US" sz="1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76015" y="3205506"/>
            <a:ext cx="2203747" cy="1310478"/>
            <a:chOff x="700358" y="1749250"/>
            <a:chExt cx="2325634" cy="1169551"/>
          </a:xfrm>
        </p:grpSpPr>
        <p:sp>
          <p:nvSpPr>
            <p:cNvPr id="16" name="Rectangle 15"/>
            <p:cNvSpPr/>
            <p:nvPr/>
          </p:nvSpPr>
          <p:spPr>
            <a:xfrm>
              <a:off x="700358" y="1749250"/>
              <a:ext cx="2325634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53324" indent="-285750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“K”LINE LOGISTICS</a:t>
              </a:r>
            </a:p>
            <a:p>
              <a:pPr marL="353324" indent="-285750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(VIET NAM) CO.,LTD </a:t>
              </a:r>
            </a:p>
            <a:p>
              <a:pPr marL="353324" indent="-285750" algn="ctr"/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endPara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3325" y="2201727"/>
              <a:ext cx="1469673" cy="4944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200" b="1">
                  <a:solidFill>
                    <a:srgbClr val="002060"/>
                  </a:solidFill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Sea &amp; Air Freight</a:t>
              </a:r>
            </a:p>
            <a:p>
              <a:pPr algn="l"/>
              <a:r>
                <a:rPr lang="en-US" sz="1000" b="0" dirty="0">
                  <a:latin typeface="Times New Roman" pitchFamily="18" charset="0"/>
                  <a:cs typeface="Times New Roman" pitchFamily="18" charset="0"/>
                </a:rPr>
                <a:t>-  Logistics Provider</a:t>
              </a:r>
            </a:p>
            <a:p>
              <a:pPr marL="171450" indent="-171450" algn="l">
                <a:buFontTx/>
                <a:buChar char="-"/>
              </a:pPr>
              <a:endParaRPr lang="en-US" sz="1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78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" y="514350"/>
            <a:ext cx="3810000" cy="447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931366"/>
            <a:ext cx="59436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CHUNG / GENERAL INFORMATION	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Công ty TNHH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Hải An (HAAL)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vụ logistics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CFS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182880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Hải An, km 2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Đình Vũ, P.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Hải 2, Q. Hải An, Tp. Hải Phòng.</a:t>
            </a:r>
          </a:p>
          <a:p>
            <a:pPr algn="just" defTabSz="182880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+84-225-3260446 – Fax: +84-225-3260577. </a:t>
            </a:r>
          </a:p>
          <a:p>
            <a:pPr algn="just" defTabSz="182880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Haian Agency and Logistics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Co.Ltd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(HAAL) with main logistics services: Multimodal transport, warehousing, distribution of goods, shipping agency…</a:t>
            </a:r>
          </a:p>
          <a:p>
            <a:pPr algn="just" defTabSz="182880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2</a:t>
            </a:r>
            <a:r>
              <a:rPr lang="en-US" sz="1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Floor, Hai An Building, km 2 Dinh Vu Road, Dong Hai 2 Ward, Hai An Dist., Hai Phong, Vietnam. </a:t>
            </a:r>
          </a:p>
          <a:p>
            <a:pPr algn="just" defTabSz="182880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+84-225-3260446 – Fax: +84-225-3260577.</a:t>
            </a:r>
          </a:p>
          <a:p>
            <a:pPr marL="171450" indent="-171450" algn="just" defTabSz="182880">
              <a:buFont typeface="Wingdings" panose="05000000000000000000" pitchFamily="2" charset="2"/>
              <a:buChar char="s"/>
            </a:pP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 VỤ / SERVICES:</a:t>
            </a:r>
          </a:p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880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Multimodal transport: Domestic service for FCL, LCL from port to port, door to door.</a:t>
            </a:r>
          </a:p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Dịch vụ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CFS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Warehousing and distribution: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 CFS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Hải Phòng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4.000 m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3.140 m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82880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warehouse located in Haiphong with 4,000 m</a:t>
            </a:r>
            <a:r>
              <a:rPr lang="en-US" sz="1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area and in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Hochiminh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3,140 m</a:t>
            </a:r>
            <a:r>
              <a:rPr lang="en-US" sz="1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area. </a:t>
            </a:r>
          </a:p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Shipping agency: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HAAL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Pendulum Express Lines (Singapore)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Hải Phòng – Hồng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Yantian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(China)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3/2012.</a:t>
            </a:r>
          </a:p>
          <a:p>
            <a:pPr algn="just" defTabSz="182880"/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HAAL has been general agency in Vietnam of Pendulum Express Lines (Singapore) for Hai Phong – Hong Kong –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Yantian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(China) service since March 2012.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12" y="2085975"/>
            <a:ext cx="2295525" cy="1209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486150"/>
            <a:ext cx="2343150" cy="1162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824" y="999864"/>
            <a:ext cx="2857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2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14350"/>
            <a:ext cx="3810000" cy="49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08" y="971550"/>
            <a:ext cx="4903592" cy="3653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8" name="Pentagon 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709" y="499971"/>
            <a:ext cx="4149091" cy="427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7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40728" y="452706"/>
            <a:ext cx="45392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6A3"/>
                </a:solidFill>
                <a:latin typeface="Times New Roman" pitchFamily="18" charset="0"/>
                <a:cs typeface="Times New Roman" pitchFamily="18" charset="0"/>
              </a:rPr>
              <a:t> THE INCOME STATEMENT FROM 2013 TO 2020</a:t>
            </a:r>
            <a:endParaRPr lang="en-US" b="1" dirty="0">
              <a:solidFill>
                <a:srgbClr val="0076A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75871"/>
            <a:ext cx="8819394" cy="40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84018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317" y="1200150"/>
            <a:ext cx="2808045" cy="196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3" y="514350"/>
            <a:ext cx="3810000" cy="428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335" y="931366"/>
            <a:ext cx="5943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HAFC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Hải An Group,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HAFC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vụ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880"/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HAFC is established on December 27</a:t>
            </a:r>
            <a:r>
              <a:rPr lang="en-US" sz="1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 as member of Hai An Group, HAFC’s main business is to provide domestic freight forwarding services from door to door.</a:t>
            </a:r>
          </a:p>
          <a:p>
            <a:pPr algn="just" defTabSz="182880"/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 defTabSz="182880">
              <a:buFont typeface="Wingdings" panose="05000000000000000000" pitchFamily="2" charset="2"/>
              <a:buChar char="s"/>
            </a:pP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/ VĂN PHÒNG</a:t>
            </a:r>
          </a:p>
          <a:p>
            <a:pPr marL="228600" indent="-228600" algn="just" defTabSz="182880">
              <a:buAutoNum type="arabicPeriod"/>
            </a:pP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TRỤ SỔ CHÍNH / HEAD OFFICE.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14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Floor, No. 1 Thai Ha Street, Trung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Ward, Dong Da District, Hanoi city, Viet Nam.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+84-2435147888/339992888.</a:t>
            </a:r>
          </a:p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CHI NHÁNH HỒ CHÍ MINH / HAFC HO CHI MIINH: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69 Le Quoc Hung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Ward 12, District 4,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Hochiminh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City, Vietnam.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+84-28-36207461/3620771.</a:t>
            </a:r>
          </a:p>
          <a:p>
            <a:pPr algn="just" defTabSz="182880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CHI NHÁNH HẢI PHÒNG / HAFC HAI PHONG:</a:t>
            </a:r>
          </a:p>
          <a:p>
            <a:pPr algn="just" defTabSz="18288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Address: 2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Floor, Hai An Building, Dong Hải 2 Ward, Hai An District, Hai Phong City, Vietnam.</a:t>
            </a:r>
          </a:p>
          <a:p>
            <a:pPr marL="171450" indent="-171450" algn="just" defTabSz="182880">
              <a:buFont typeface="Wingdings" panose="05000000000000000000" pitchFamily="2" charset="2"/>
              <a:buChar char="s"/>
            </a:pP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DỊCH VỤ CHÍNH / MAIN SERVICES:</a:t>
            </a:r>
          </a:p>
          <a:p>
            <a:pPr marL="561076" lvl="1" indent="-171450" algn="just" defTabSz="18288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61076" lvl="1" indent="-171450" algn="just" defTabSz="18288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61076" lvl="1" indent="-171450" algn="just" defTabSz="182880">
              <a:buFont typeface="Arial" panose="020B0604020202020204" pitchFamily="34" charset="0"/>
              <a:buChar char="•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1076" lvl="1" indent="-171450" algn="just" defTabSz="182880">
              <a:buFont typeface="Arial" panose="020B0604020202020204" pitchFamily="34" charset="0"/>
              <a:buChar char="•"/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Freight forwarding.</a:t>
            </a:r>
          </a:p>
          <a:p>
            <a:pPr marL="561076" lvl="1" indent="-171450" algn="just" defTabSz="182880">
              <a:buFont typeface="Arial" panose="020B0604020202020204" pitchFamily="34" charset="0"/>
              <a:buChar char="•"/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LCL consolidation.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4164"/>
      </p:ext>
    </p:extLst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38150"/>
            <a:ext cx="76200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228851"/>
            <a:ext cx="3962400" cy="267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662367647"/>
      </p:ext>
    </p:extLst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5" y="1276350"/>
            <a:ext cx="4529414" cy="339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257300"/>
            <a:ext cx="4572000" cy="341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268691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0" y="1066800"/>
            <a:ext cx="4427560" cy="2952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066800"/>
            <a:ext cx="43434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3290"/>
      </p:ext>
    </p:extLst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470" y="1475508"/>
            <a:ext cx="4575303" cy="307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0" y="1484168"/>
            <a:ext cx="4343400" cy="315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72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14400" y="2343150"/>
            <a:ext cx="7620000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HOẠT ĐỘNG XÃ HỘI &amp; NỘI BỘ CỦA CÔNG 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4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3867150"/>
            <a:ext cx="65942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0551"/>
            <a:ext cx="4666909" cy="308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14350"/>
            <a:ext cx="4536040" cy="313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8" name="Pentagon 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724397632"/>
      </p:ext>
    </p:extLst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3" y="1108121"/>
            <a:ext cx="4377266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198651" y="4213271"/>
            <a:ext cx="659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tặng bồn chứa nước cho bà con bị ảnh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mặn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99" y="1108121"/>
            <a:ext cx="4504267" cy="309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089764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8651" y="4019550"/>
            <a:ext cx="659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829101"/>
            <a:ext cx="4495800" cy="3089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819150"/>
            <a:ext cx="4495800" cy="30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8651" y="4213271"/>
            <a:ext cx="6594297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33421"/>
            <a:ext cx="4267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733421"/>
            <a:ext cx="4498000" cy="350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9" name="Pentagon 8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124341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27790"/>
            <a:ext cx="4648200" cy="4001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627790"/>
            <a:ext cx="3962400" cy="40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4804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4313437"/>
            <a:ext cx="65942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 An Group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651" y="1210213"/>
            <a:ext cx="4318091" cy="304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37825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958964501"/>
      </p:ext>
    </p:extLst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4476750"/>
            <a:ext cx="65942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4950"/>
            <a:ext cx="4744872" cy="31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872" y="1504951"/>
            <a:ext cx="4322852" cy="31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3838761942"/>
      </p:ext>
    </p:extLst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14400" y="2343150"/>
            <a:ext cx="762000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CHUYẾN ĐI VỀ NGUỒN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8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3" y="1162420"/>
            <a:ext cx="4523506" cy="335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708" y="1157603"/>
            <a:ext cx="4391891" cy="337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819400" y="4356303"/>
            <a:ext cx="4218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Nghĩa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9" name="Pentagon 8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439976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7265"/>
            <a:ext cx="45720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219200" y="4349393"/>
            <a:ext cx="2438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trang Đường 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464" y="1120530"/>
            <a:ext cx="4436919" cy="330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911435" y="4324350"/>
            <a:ext cx="4059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đài Sinh viên – Thành cổ Quảng Trị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9" name="Pentagon 8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3333030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950"/>
            <a:ext cx="4631076" cy="3473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169" y="794408"/>
            <a:ext cx="4562465" cy="3421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66800" y="4248150"/>
            <a:ext cx="228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 3 đồng Lộc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823946" y="4273880"/>
            <a:ext cx="2287499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Quảng Bình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0" name="Pentagon 9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4133309471"/>
      </p:ext>
    </p:extLst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3950"/>
            <a:ext cx="4546600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48959" y="628967"/>
            <a:ext cx="4232097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Viếng mộ Bác Giáp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6" y="1125682"/>
            <a:ext cx="4473464" cy="34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3393799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9CEA17-5BEB-4F1E-8C3E-50013D4EBD26}"/>
              </a:ext>
            </a:extLst>
          </p:cNvPr>
          <p:cNvSpPr/>
          <p:nvPr/>
        </p:nvSpPr>
        <p:spPr>
          <a:xfrm>
            <a:off x="2295858" y="2078990"/>
            <a:ext cx="4408709" cy="1172531"/>
          </a:xfrm>
          <a:prstGeom prst="rect">
            <a:avLst/>
          </a:prstGeom>
          <a:solidFill>
            <a:srgbClr val="C4EDFC"/>
          </a:solidFill>
          <a:ln>
            <a:solidFill>
              <a:srgbClr val="C4E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1522"/>
            <a:ext cx="2295859" cy="1606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350"/>
            <a:ext cx="2295859" cy="1580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858" y="3251523"/>
            <a:ext cx="2295859" cy="1606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65" y="498021"/>
            <a:ext cx="2410403" cy="1580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566" y="3251522"/>
            <a:ext cx="2453041" cy="159352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453921"/>
              </p:ext>
            </p:extLst>
          </p:nvPr>
        </p:nvGraphicFramePr>
        <p:xfrm>
          <a:off x="6720897" y="514350"/>
          <a:ext cx="2423103" cy="1564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5396560" imgH="10425240" progId="">
                  <p:embed/>
                </p:oleObj>
              </mc:Choice>
              <mc:Fallback>
                <p:oleObj r:id="rId7" imgW="25396560" imgH="10425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0897" y="514350"/>
                        <a:ext cx="2423103" cy="1564640"/>
                      </a:xfrm>
                      <a:prstGeom prst="rect">
                        <a:avLst/>
                      </a:prstGeom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704567" y="2078988"/>
            <a:ext cx="2439433" cy="1172534"/>
          </a:xfrm>
          <a:prstGeom prst="rect">
            <a:avLst/>
          </a:prstGeom>
          <a:solidFill>
            <a:srgbClr val="7030A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5859" y="498021"/>
            <a:ext cx="1998306" cy="1580969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91717" y="3251522"/>
            <a:ext cx="2099243" cy="159352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09642" y="2237155"/>
            <a:ext cx="4181141" cy="890511"/>
          </a:xfrm>
          <a:prstGeom prst="rect">
            <a:avLst/>
          </a:prstGeom>
          <a:solidFill>
            <a:srgbClr val="78B83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ctr" anchorCtr="0">
            <a:no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CUSTOMER'S SATISFACTION IS OUR SUCCESS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095177"/>
            <a:ext cx="2295858" cy="1156345"/>
          </a:xfrm>
          <a:prstGeom prst="rect">
            <a:avLst/>
          </a:prstGeom>
          <a:solidFill>
            <a:srgbClr val="92D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5112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371600" y="2343150"/>
            <a:ext cx="7162800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KIỆN NỔI BẬT CỦA NĂM 2020 - 2021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0505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3703" y="590550"/>
            <a:ext cx="85754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7/2020: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container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“HAIAN VIEW” – 1577 TEU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53824"/>
            <a:ext cx="4419600" cy="331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53823"/>
            <a:ext cx="4516349" cy="331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0" name="Pentagon 9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1810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pw/ACtC-3d_2QFdr55egT2ZK7yaZRm5VHJ3uD8ChsNdBvPnQDpvXitcZRx-UpBIlq2lB1EqW_nBBtCvuqRG-_1vT8W5vMt-_tNTOIG819JeTI73s2BbF9Yv_w-zpwJOSnXsI9M5KBEHXs2HThp9Z_P4RNNxvyAv=w1088-h720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06500"/>
            <a:ext cx="4402667" cy="3088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CtC-3fBmjKh625Prda8nzH4mk399xPdZKkuSaOPk2MAYpD6BBICEEnAs3n9LLIPFKVuoqPZWZzZK0PhJszYvt3SicCriweb2th9X9kHg98nVQ9rO9TH9caQ0pXBYkleI1UVzJ1OCcI07nResSaFPbh_S2mY=w1626-h915-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1267" y="1206500"/>
            <a:ext cx="4419600" cy="3088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703" y="590550"/>
            <a:ext cx="85754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7/2020: </a:t>
            </a:r>
            <a:r>
              <a:rPr lang="vi-V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 Hải An đưa 02 kho CFS với tổng diện tích 20.000 m</a:t>
            </a:r>
            <a:r>
              <a:rPr lang="vi-VN" sz="1400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khai thác.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8" name="Pentagon 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3035868095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3703" y="514350"/>
            <a:ext cx="8575497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11/2020: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– Singapore.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971551"/>
            <a:ext cx="4553165" cy="38862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739015" y="2908815"/>
            <a:ext cx="57150" cy="552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81500" y="4244462"/>
            <a:ext cx="57150" cy="552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62401" y="4301612"/>
            <a:ext cx="11549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79094" y="2687293"/>
            <a:ext cx="115490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HOCHIMINH</a:t>
            </a:r>
          </a:p>
        </p:txBody>
      </p:sp>
      <p:sp>
        <p:nvSpPr>
          <p:cNvPr id="38" name="Freeform 37"/>
          <p:cNvSpPr/>
          <p:nvPr/>
        </p:nvSpPr>
        <p:spPr>
          <a:xfrm>
            <a:off x="4472843" y="2965964"/>
            <a:ext cx="406989" cy="1217549"/>
          </a:xfrm>
          <a:custGeom>
            <a:avLst/>
            <a:gdLst>
              <a:gd name="connsiteX0" fmla="*/ 395287 w 563193"/>
              <a:gd name="connsiteY0" fmla="*/ 0 h 1681163"/>
              <a:gd name="connsiteX1" fmla="*/ 542925 w 563193"/>
              <a:gd name="connsiteY1" fmla="*/ 966788 h 1681163"/>
              <a:gd name="connsiteX2" fmla="*/ 0 w 563193"/>
              <a:gd name="connsiteY2" fmla="*/ 16811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193" h="1681163">
                <a:moveTo>
                  <a:pt x="395287" y="0"/>
                </a:moveTo>
                <a:cubicBezTo>
                  <a:pt x="502046" y="343297"/>
                  <a:pt x="608806" y="686594"/>
                  <a:pt x="542925" y="966788"/>
                </a:cubicBezTo>
                <a:cubicBezTo>
                  <a:pt x="477044" y="1246982"/>
                  <a:pt x="238522" y="1464072"/>
                  <a:pt x="0" y="16811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424157" y="4213847"/>
            <a:ext cx="48687" cy="46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505377" y="3010822"/>
            <a:ext cx="412463" cy="1192183"/>
          </a:xfrm>
          <a:custGeom>
            <a:avLst/>
            <a:gdLst>
              <a:gd name="connsiteX0" fmla="*/ 395287 w 563193"/>
              <a:gd name="connsiteY0" fmla="*/ 0 h 1681163"/>
              <a:gd name="connsiteX1" fmla="*/ 542925 w 563193"/>
              <a:gd name="connsiteY1" fmla="*/ 966788 h 1681163"/>
              <a:gd name="connsiteX2" fmla="*/ 0 w 563193"/>
              <a:gd name="connsiteY2" fmla="*/ 16811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193" h="1681163">
                <a:moveTo>
                  <a:pt x="395287" y="0"/>
                </a:moveTo>
                <a:cubicBezTo>
                  <a:pt x="502046" y="343297"/>
                  <a:pt x="608806" y="686594"/>
                  <a:pt x="542925" y="966788"/>
                </a:cubicBezTo>
                <a:cubicBezTo>
                  <a:pt x="477044" y="1246982"/>
                  <a:pt x="238522" y="1464072"/>
                  <a:pt x="0" y="16811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4791336" y="2986756"/>
            <a:ext cx="31702" cy="12572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8" name="Pentagon 17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20004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6AA4-EC75-435D-B5B2-93370EB8E4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2" descr="https://haiants.vn/images/Upload/images/Tintuc/N%C4%83m%202021/T%C3%A0u%20EAST%20m%E1%BB%9B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895350"/>
            <a:ext cx="5562600" cy="3987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703" y="514350"/>
            <a:ext cx="85754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4/2021: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container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“HAIAN EAST” – 1702 TEU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38700"/>
            <a:ext cx="9144000" cy="3048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6" algn="r">
              <a:defRPr/>
            </a:pPr>
            <a:r>
              <a:rPr lang="en-US" sz="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HaiAn</a:t>
            </a:r>
            <a:r>
              <a:rPr 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and Stevedoring JSC</a:t>
            </a:r>
          </a:p>
        </p:txBody>
      </p:sp>
      <p:sp>
        <p:nvSpPr>
          <p:cNvPr id="10" name="Pentagon 9"/>
          <p:cNvSpPr/>
          <p:nvPr/>
        </p:nvSpPr>
        <p:spPr>
          <a:xfrm>
            <a:off x="0" y="4838699"/>
            <a:ext cx="1600200" cy="304801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www.haiants.vn</a:t>
            </a:r>
          </a:p>
        </p:txBody>
      </p:sp>
    </p:spTree>
    <p:extLst>
      <p:ext uri="{BB962C8B-B14F-4D97-AF65-F5344CB8AC3E}">
        <p14:creationId xmlns:p14="http://schemas.microsoft.com/office/powerpoint/2010/main" val="15834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15973</TotalTime>
  <Words>1703</Words>
  <Application>Microsoft Office PowerPoint</Application>
  <PresentationFormat>On-screen Show (16:9)</PresentationFormat>
  <Paragraphs>214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EliteBook</dc:creator>
  <cp:lastModifiedBy>Nguyễn Anh Tuấn</cp:lastModifiedBy>
  <cp:revision>404</cp:revision>
  <dcterms:created xsi:type="dcterms:W3CDTF">2019-02-21T09:03:44Z</dcterms:created>
  <dcterms:modified xsi:type="dcterms:W3CDTF">2021-05-24T03:13:28Z</dcterms:modified>
</cp:coreProperties>
</file>