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34" r:id="rId2"/>
    <p:sldId id="461" r:id="rId3"/>
    <p:sldId id="550" r:id="rId4"/>
    <p:sldId id="580" r:id="rId5"/>
    <p:sldId id="582" r:id="rId6"/>
    <p:sldId id="480" r:id="rId7"/>
    <p:sldId id="538" r:id="rId8"/>
    <p:sldId id="586" r:id="rId9"/>
    <p:sldId id="407" r:id="rId10"/>
    <p:sldId id="587" r:id="rId11"/>
    <p:sldId id="411" r:id="rId12"/>
    <p:sldId id="413" r:id="rId13"/>
    <p:sldId id="415" r:id="rId14"/>
    <p:sldId id="417" r:id="rId15"/>
    <p:sldId id="477" r:id="rId16"/>
    <p:sldId id="489" r:id="rId17"/>
    <p:sldId id="488" r:id="rId18"/>
    <p:sldId id="589" r:id="rId19"/>
    <p:sldId id="563" r:id="rId20"/>
    <p:sldId id="569" r:id="rId21"/>
    <p:sldId id="600" r:id="rId22"/>
    <p:sldId id="573" r:id="rId23"/>
    <p:sldId id="426" r:id="rId24"/>
    <p:sldId id="433" r:id="rId25"/>
    <p:sldId id="494" r:id="rId26"/>
    <p:sldId id="453" r:id="rId27"/>
    <p:sldId id="553" r:id="rId28"/>
    <p:sldId id="558" r:id="rId29"/>
    <p:sldId id="557" r:id="rId30"/>
    <p:sldId id="554" r:id="rId31"/>
    <p:sldId id="574" r:id="rId32"/>
    <p:sldId id="595" r:id="rId33"/>
    <p:sldId id="597" r:id="rId34"/>
    <p:sldId id="599" r:id="rId35"/>
  </p:sldIdLst>
  <p:sldSz cx="9144000" cy="5143500" type="screen16x9"/>
  <p:notesSz cx="6858000" cy="9144000"/>
  <p:defaultTextStyle>
    <a:defPPr>
      <a:defRPr lang="en-US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78B832"/>
    <a:srgbClr val="619428"/>
    <a:srgbClr val="FFCCFF"/>
    <a:srgbClr val="FF99FF"/>
    <a:srgbClr val="FA8CFD"/>
    <a:srgbClr val="EEECE1"/>
    <a:srgbClr val="87CA3E"/>
    <a:srgbClr val="FFFF79"/>
    <a:srgbClr val="FBD4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96" autoAdjust="0"/>
    <p:restoredTop sz="94964" autoAdjust="0"/>
  </p:normalViewPr>
  <p:slideViewPr>
    <p:cSldViewPr>
      <p:cViewPr varScale="1">
        <p:scale>
          <a:sx n="116" d="100"/>
          <a:sy n="116" d="100"/>
        </p:scale>
        <p:origin x="110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aian%20Group\HATS%20Financial%20Indicator\Copy%20of%20income%20statement%202011-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aian%20Group\HATS%20Financial%20Indicator\Copy%20of%20income%20statement%202011-201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Sheet1!$B$26</c:f>
              <c:strCache>
                <c:ptCount val="1"/>
                <c:pt idx="0">
                  <c:v>Contributed capital</c:v>
                </c:pt>
              </c:strCache>
            </c:strRef>
          </c:tx>
          <c:invertIfNegative val="0"/>
          <c:cat>
            <c:numRef>
              <c:f>Sheet1!$I$25:$T$25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Sheet1!$I$26:$T$26</c:f>
              <c:numCache>
                <c:formatCode>_(* #.##0_);_(* \(#.##0\);_(* "-"??_);_(@_)</c:formatCode>
                <c:ptCount val="8"/>
                <c:pt idx="0">
                  <c:v>231962.32</c:v>
                </c:pt>
                <c:pt idx="1">
                  <c:v>345078.18</c:v>
                </c:pt>
                <c:pt idx="2">
                  <c:v>487828</c:v>
                </c:pt>
                <c:pt idx="3">
                  <c:v>487828</c:v>
                </c:pt>
                <c:pt idx="4">
                  <c:v>487828</c:v>
                </c:pt>
                <c:pt idx="5">
                  <c:v>487828</c:v>
                </c:pt>
                <c:pt idx="6">
                  <c:v>700345</c:v>
                </c:pt>
                <c:pt idx="7">
                  <c:v>1055169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41-4010-8F00-E7F4B4C8C61A}"/>
            </c:ext>
          </c:extLst>
        </c:ser>
        <c:ser>
          <c:idx val="1"/>
          <c:order val="1"/>
          <c:tx>
            <c:strRef>
              <c:f>Sheet1!$B$27</c:f>
              <c:strCache>
                <c:ptCount val="1"/>
                <c:pt idx="0">
                  <c:v>Total asset</c:v>
                </c:pt>
              </c:strCache>
            </c:strRef>
          </c:tx>
          <c:invertIfNegative val="0"/>
          <c:cat>
            <c:numRef>
              <c:f>Sheet1!$I$25:$T$25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Sheet1!$I$27:$T$27</c:f>
              <c:numCache>
                <c:formatCode>_(* #.##0_);_(* \(#.##0\);_(* "-"??_);_(@_)</c:formatCode>
                <c:ptCount val="8"/>
                <c:pt idx="0">
                  <c:v>966320</c:v>
                </c:pt>
                <c:pt idx="1">
                  <c:v>1309509</c:v>
                </c:pt>
                <c:pt idx="2">
                  <c:v>1655980</c:v>
                </c:pt>
                <c:pt idx="3">
                  <c:v>1827544</c:v>
                </c:pt>
                <c:pt idx="4">
                  <c:v>2094551</c:v>
                </c:pt>
                <c:pt idx="5">
                  <c:v>3232345</c:v>
                </c:pt>
                <c:pt idx="6">
                  <c:v>5049419</c:v>
                </c:pt>
                <c:pt idx="7">
                  <c:v>5358949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41-4010-8F00-E7F4B4C8C61A}"/>
            </c:ext>
          </c:extLst>
        </c:ser>
        <c:ser>
          <c:idx val="2"/>
          <c:order val="2"/>
          <c:tx>
            <c:strRef>
              <c:f>Sheet1!$B$28</c:f>
              <c:strCache>
                <c:ptCount val="1"/>
                <c:pt idx="0">
                  <c:v>Owner's Equity</c:v>
                </c:pt>
              </c:strCache>
            </c:strRef>
          </c:tx>
          <c:invertIfNegative val="0"/>
          <c:cat>
            <c:numRef>
              <c:f>Sheet1!$I$25:$T$25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Sheet1!$I$28:$T$28</c:f>
              <c:numCache>
                <c:formatCode>_(* #.##0_);_(* \(#.##0\);_(* "-"??_);_(@_)</c:formatCode>
                <c:ptCount val="8"/>
                <c:pt idx="0">
                  <c:v>574458</c:v>
                </c:pt>
                <c:pt idx="1">
                  <c:v>836147</c:v>
                </c:pt>
                <c:pt idx="2">
                  <c:v>1218676</c:v>
                </c:pt>
                <c:pt idx="3">
                  <c:v>1254682</c:v>
                </c:pt>
                <c:pt idx="4">
                  <c:v>1335797</c:v>
                </c:pt>
                <c:pt idx="5">
                  <c:v>1902030</c:v>
                </c:pt>
                <c:pt idx="6">
                  <c:v>2886921</c:v>
                </c:pt>
                <c:pt idx="7">
                  <c:v>3170746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41-4010-8F00-E7F4B4C8C61A}"/>
            </c:ext>
          </c:extLst>
        </c:ser>
        <c:ser>
          <c:idx val="3"/>
          <c:order val="3"/>
          <c:tx>
            <c:strRef>
              <c:f>Sheet1!$B$29</c:f>
              <c:strCache>
                <c:ptCount val="1"/>
                <c:pt idx="0">
                  <c:v>Total revenue</c:v>
                </c:pt>
              </c:strCache>
            </c:strRef>
          </c:tx>
          <c:invertIfNegative val="0"/>
          <c:cat>
            <c:numRef>
              <c:f>Sheet1!$I$25:$T$25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Sheet1!$I$29:$T$29</c:f>
              <c:numCache>
                <c:formatCode>_(* #.##0_);_(* \(#.##0\);_(* "-"??_);_(@_)</c:formatCode>
                <c:ptCount val="8"/>
                <c:pt idx="0">
                  <c:v>487582</c:v>
                </c:pt>
                <c:pt idx="1">
                  <c:v>777930</c:v>
                </c:pt>
                <c:pt idx="2">
                  <c:v>1054283</c:v>
                </c:pt>
                <c:pt idx="3">
                  <c:v>1108933</c:v>
                </c:pt>
                <c:pt idx="4">
                  <c:v>1191667</c:v>
                </c:pt>
                <c:pt idx="5">
                  <c:v>1955301</c:v>
                </c:pt>
                <c:pt idx="6">
                  <c:v>3205610</c:v>
                </c:pt>
                <c:pt idx="7">
                  <c:v>2612690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41-4010-8F00-E7F4B4C8C61A}"/>
            </c:ext>
          </c:extLst>
        </c:ser>
        <c:ser>
          <c:idx val="4"/>
          <c:order val="4"/>
          <c:tx>
            <c:strRef>
              <c:f>Sheet1!$B$30</c:f>
              <c:strCache>
                <c:ptCount val="1"/>
                <c:pt idx="0">
                  <c:v>Operating profit</c:v>
                </c:pt>
              </c:strCache>
            </c:strRef>
          </c:tx>
          <c:invertIfNegative val="0"/>
          <c:cat>
            <c:numRef>
              <c:f>Sheet1!$I$25:$T$25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Sheet1!$I$30:$T$30</c:f>
              <c:numCache>
                <c:formatCode>_(* #.##0_);_(* \(#.##0\);_(* "-"??_);_(@_)</c:formatCode>
                <c:ptCount val="8"/>
                <c:pt idx="0">
                  <c:v>147661</c:v>
                </c:pt>
                <c:pt idx="1">
                  <c:v>172267</c:v>
                </c:pt>
                <c:pt idx="2">
                  <c:v>164439</c:v>
                </c:pt>
                <c:pt idx="3">
                  <c:v>153226</c:v>
                </c:pt>
                <c:pt idx="4">
                  <c:v>169752</c:v>
                </c:pt>
                <c:pt idx="5">
                  <c:v>641928</c:v>
                </c:pt>
                <c:pt idx="6">
                  <c:v>1299698</c:v>
                </c:pt>
                <c:pt idx="7">
                  <c:v>447055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41-4010-8F00-E7F4B4C8C61A}"/>
            </c:ext>
          </c:extLst>
        </c:ser>
        <c:ser>
          <c:idx val="5"/>
          <c:order val="5"/>
          <c:tx>
            <c:strRef>
              <c:f>Sheet1!$B$31</c:f>
              <c:strCache>
                <c:ptCount val="1"/>
                <c:pt idx="0">
                  <c:v>Net profit</c:v>
                </c:pt>
              </c:strCache>
            </c:strRef>
          </c:tx>
          <c:invertIfNegative val="0"/>
          <c:cat>
            <c:numRef>
              <c:f>Sheet1!$I$25:$T$25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Sheet1!$I$31:$T$31</c:f>
              <c:numCache>
                <c:formatCode>_(* #.##0_);_(* \(#.##0\);_(* "-"??_);_(@_)</c:formatCode>
                <c:ptCount val="8"/>
                <c:pt idx="0">
                  <c:v>133778</c:v>
                </c:pt>
                <c:pt idx="1">
                  <c:v>147270</c:v>
                </c:pt>
                <c:pt idx="2">
                  <c:v>135159</c:v>
                </c:pt>
                <c:pt idx="3">
                  <c:v>121378</c:v>
                </c:pt>
                <c:pt idx="4">
                  <c:v>146598</c:v>
                </c:pt>
                <c:pt idx="5">
                  <c:v>445513</c:v>
                </c:pt>
                <c:pt idx="6">
                  <c:v>821937</c:v>
                </c:pt>
                <c:pt idx="7">
                  <c:v>384901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41-4010-8F00-E7F4B4C8C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281408"/>
        <c:axId val="39369728"/>
      </c:barChart>
      <c:catAx>
        <c:axId val="3928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369728"/>
        <c:crosses val="autoZero"/>
        <c:auto val="1"/>
        <c:lblAlgn val="ctr"/>
        <c:lblOffset val="100"/>
        <c:noMultiLvlLbl val="0"/>
      </c:catAx>
      <c:valAx>
        <c:axId val="39369728"/>
        <c:scaling>
          <c:orientation val="minMax"/>
        </c:scaling>
        <c:delete val="0"/>
        <c:axPos val="l"/>
        <c:majorGridlines/>
        <c:numFmt formatCode="_(* #.##0_);_(* \(#.##0\);_(* &quot;-&quot;??_);_(@_)" sourceLinked="1"/>
        <c:majorTickMark val="out"/>
        <c:minorTickMark val="none"/>
        <c:tickLblPos val="nextTo"/>
        <c:crossAx val="392814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Sheet1!$B$38</c:f>
              <c:strCache>
                <c:ptCount val="1"/>
                <c:pt idx="0">
                  <c:v>Total output</c:v>
                </c:pt>
              </c:strCache>
            </c:strRef>
          </c:tx>
          <c:invertIfNegative val="0"/>
          <c:cat>
            <c:numRef>
              <c:f>Sheet1!$M$37:$T$37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Sheet1!$M$38:$T$38</c:f>
            </c:numRef>
          </c:val>
          <c:extLst>
            <c:ext xmlns:c16="http://schemas.microsoft.com/office/drawing/2014/chart" uri="{C3380CC4-5D6E-409C-BE32-E72D297353CC}">
              <c16:uniqueId val="{00000000-27E5-4C7D-9842-9A2EF114CA54}"/>
            </c:ext>
          </c:extLst>
        </c:ser>
        <c:ser>
          <c:idx val="1"/>
          <c:order val="1"/>
          <c:tx>
            <c:strRef>
              <c:f>Sheet1!$B$39</c:f>
              <c:strCache>
                <c:ptCount val="1"/>
                <c:pt idx="0">
                  <c:v>Stevedoring</c:v>
                </c:pt>
              </c:strCache>
            </c:strRef>
          </c:tx>
          <c:invertIfNegative val="0"/>
          <c:cat>
            <c:numRef>
              <c:f>Sheet1!$M$37:$T$37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Sheet1!$M$39:$T$39</c:f>
              <c:numCache>
                <c:formatCode>_(* #.##0_);_(* \(#.##0\);_(* "-"??_);_(@_)</c:formatCode>
                <c:ptCount val="8"/>
                <c:pt idx="0">
                  <c:v>323343</c:v>
                </c:pt>
                <c:pt idx="1">
                  <c:v>381987</c:v>
                </c:pt>
                <c:pt idx="2">
                  <c:v>305755</c:v>
                </c:pt>
                <c:pt idx="3">
                  <c:v>312152</c:v>
                </c:pt>
                <c:pt idx="4">
                  <c:v>346934</c:v>
                </c:pt>
                <c:pt idx="5">
                  <c:v>416779</c:v>
                </c:pt>
                <c:pt idx="6">
                  <c:v>417278</c:v>
                </c:pt>
                <c:pt idx="7">
                  <c:v>427057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E5-4C7D-9842-9A2EF114CA54}"/>
            </c:ext>
          </c:extLst>
        </c:ser>
        <c:ser>
          <c:idx val="2"/>
          <c:order val="2"/>
          <c:tx>
            <c:strRef>
              <c:f>Sheet1!$B$40</c:f>
              <c:strCache>
                <c:ptCount val="1"/>
                <c:pt idx="0">
                  <c:v>Transportation</c:v>
                </c:pt>
              </c:strCache>
            </c:strRef>
          </c:tx>
          <c:invertIfNegative val="0"/>
          <c:cat>
            <c:numRef>
              <c:f>Sheet1!$M$37:$T$37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Sheet1!$M$40:$T$40</c:f>
              <c:numCache>
                <c:formatCode>_(* #.##0_);_(* \(#.##0\);_(* "-"??_);_(@_)</c:formatCode>
                <c:ptCount val="8"/>
                <c:pt idx="0">
                  <c:v>141517</c:v>
                </c:pt>
                <c:pt idx="1">
                  <c:v>176721</c:v>
                </c:pt>
                <c:pt idx="2">
                  <c:v>219711</c:v>
                </c:pt>
                <c:pt idx="3">
                  <c:v>267761</c:v>
                </c:pt>
                <c:pt idx="4">
                  <c:v>348862</c:v>
                </c:pt>
                <c:pt idx="5">
                  <c:v>474062</c:v>
                </c:pt>
                <c:pt idx="6">
                  <c:v>391761</c:v>
                </c:pt>
                <c:pt idx="7">
                  <c:v>437525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E5-4C7D-9842-9A2EF114CA54}"/>
            </c:ext>
          </c:extLst>
        </c:ser>
        <c:ser>
          <c:idx val="3"/>
          <c:order val="3"/>
          <c:tx>
            <c:strRef>
              <c:f>Sheet1!$B$41</c:f>
              <c:strCache>
                <c:ptCount val="1"/>
                <c:pt idx="0">
                  <c:v>Depot</c:v>
                </c:pt>
              </c:strCache>
            </c:strRef>
          </c:tx>
          <c:invertIfNegative val="0"/>
          <c:cat>
            <c:numRef>
              <c:f>Sheet1!$M$37:$T$37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Sheet1!$M$41:$T$41</c:f>
              <c:numCache>
                <c:formatCode>_(* #.##0.00_);_(* \(#.##0.00\);_(* "-"??_);_(@_)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_(* #.##0_);_(* \(#.##0\);_(* &quot;-&quot;??_);_(@_)">
                  <c:v>73666</c:v>
                </c:pt>
                <c:pt idx="4" formatCode="_(* #.##0_);_(* \(#.##0\);_(* &quot;-&quot;??_);_(@_)">
                  <c:v>83669</c:v>
                </c:pt>
                <c:pt idx="5" formatCode="_(* #.##0_);_(* \(#.##0\);_(* &quot;-&quot;??_);_(@_)">
                  <c:v>121614</c:v>
                </c:pt>
                <c:pt idx="6" formatCode="_(* #.##0_);_(* \(#.##0\);_(* &quot;-&quot;??_);_(@_)">
                  <c:v>192278</c:v>
                </c:pt>
                <c:pt idx="7" formatCode="_(* #.##0_);_(* \(#.##0\);_(* &quot;-&quot;??_);_(@_)">
                  <c:v>210909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E5-4C7D-9842-9A2EF114CA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527360"/>
        <c:axId val="40529280"/>
      </c:barChart>
      <c:catAx>
        <c:axId val="4052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529280"/>
        <c:crosses val="autoZero"/>
        <c:auto val="1"/>
        <c:lblAlgn val="ctr"/>
        <c:lblOffset val="100"/>
        <c:noMultiLvlLbl val="0"/>
      </c:catAx>
      <c:valAx>
        <c:axId val="40529280"/>
        <c:scaling>
          <c:orientation val="minMax"/>
        </c:scaling>
        <c:delete val="0"/>
        <c:axPos val="l"/>
        <c:majorGridlines/>
        <c:numFmt formatCode="_(* #.##0_);_(* \(#.##0\);_(* &quot;-&quot;??_);_(@_)" sourceLinked="1"/>
        <c:majorTickMark val="out"/>
        <c:minorTickMark val="none"/>
        <c:tickLblPos val="nextTo"/>
        <c:crossAx val="405273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Haiphong </a:t>
            </a:r>
            <a:r>
              <a:rPr lang="vi-VN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Container thru-put</a:t>
            </a:r>
            <a:endParaRPr lang="vi-VN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73621660124346"/>
          <c:y val="0.11705298784138909"/>
          <c:w val="0.80829721506050689"/>
          <c:h val="0.6393088777107160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strRef>
              <c:f>Sheet1!$B$25:$B$37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Sheet1!$X$25:$X$37</c:f>
              <c:numCache>
                <c:formatCode>_(* #,##0_);_(* \(#,##0\);_(* "-"??_);_(@_)</c:formatCode>
                <c:ptCount val="9"/>
                <c:pt idx="0">
                  <c:v>3886553</c:v>
                </c:pt>
                <c:pt idx="1">
                  <c:v>4258882.9000000004</c:v>
                </c:pt>
                <c:pt idx="2">
                  <c:v>4574174</c:v>
                </c:pt>
                <c:pt idx="3" formatCode="#,##0">
                  <c:v>4976221</c:v>
                </c:pt>
                <c:pt idx="4">
                  <c:v>5120018</c:v>
                </c:pt>
                <c:pt idx="5" formatCode="#,##0">
                  <c:v>5186096</c:v>
                </c:pt>
                <c:pt idx="6">
                  <c:v>5699682</c:v>
                </c:pt>
                <c:pt idx="7" formatCode="#,##0">
                  <c:v>6198164</c:v>
                </c:pt>
                <c:pt idx="8">
                  <c:v>6273712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D-4434-B7D8-90CFAAEAB5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10204912"/>
        <c:axId val="1410208176"/>
      </c:barChart>
      <c:catAx>
        <c:axId val="1410204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vi-VN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208176"/>
        <c:crosses val="autoZero"/>
        <c:auto val="1"/>
        <c:lblAlgn val="ctr"/>
        <c:lblOffset val="100"/>
        <c:noMultiLvlLbl val="0"/>
      </c:catAx>
      <c:valAx>
        <c:axId val="141020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vi-VN"/>
                  <a:t>TEU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20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80CF4-190B-4B80-9F6D-ED14F432F44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45E7C-853A-43C8-99C6-2F8C8B9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7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553CC-AEBF-40FC-8803-F8DFD4C3816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6FBE4-E77A-43AF-A8D6-F8EFD6073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944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1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7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1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2F74FF">
            <a:alpha val="3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95400" y="1047750"/>
            <a:ext cx="6546155" cy="305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22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4" name="Pentagon 23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0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2F74FF">
            <a:alpha val="3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INFRASTRUCTURE &amp; EQUIPMENT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098359" y="361950"/>
            <a:ext cx="3930841" cy="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0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PORT USERS: HAIAN DOMESTIC SERVICES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098359" y="361950"/>
            <a:ext cx="4769041" cy="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8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bg>
      <p:bgPr>
        <a:solidFill>
          <a:srgbClr val="00B0F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PORT USERS: SM LINE-DONGYOUNG JOINT SERVICE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098359" y="361950"/>
            <a:ext cx="5912041" cy="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56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101FF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47750"/>
            <a:ext cx="9140477" cy="305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22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4" name="Pentagon 23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0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CONTAINER TRANSPORT SERVICES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71615" y="314764"/>
            <a:ext cx="34527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786173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CONTAINER TRANSPORT SERVICES: HAIAN’S SCHEDULE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42736" y="343640"/>
            <a:ext cx="6377264" cy="42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9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8359" y="362890"/>
            <a:ext cx="5226241" cy="85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44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2F74FF">
            <a:alpha val="3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32933" y="895350"/>
            <a:ext cx="7272867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22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4" name="Pentagon 23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39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GROUP</a:t>
            </a:r>
            <a:r>
              <a:rPr lang="en-GB" sz="1600" b="1" baseline="0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: PAN HAIAN CO., LTD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8359" y="362890"/>
            <a:ext cx="42356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4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8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PROJECT IN CAI MEP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8359" y="362890"/>
            <a:ext cx="33974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47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138008" y="380460"/>
            <a:ext cx="35390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CONTAINER TRANSPORT SERVICES</a:t>
            </a:r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" y="17338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2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onal Stripe 4"/>
          <p:cNvSpPr/>
          <p:nvPr userDrawn="1"/>
        </p:nvSpPr>
        <p:spPr>
          <a:xfrm rot="16200000">
            <a:off x="-35299" y="3673849"/>
            <a:ext cx="1494224" cy="1423626"/>
          </a:xfrm>
          <a:prstGeom prst="diagStripe">
            <a:avLst>
              <a:gd name="adj" fmla="val 66134"/>
            </a:avLst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iagonal Stripe 6"/>
          <p:cNvSpPr/>
          <p:nvPr userDrawn="1"/>
        </p:nvSpPr>
        <p:spPr>
          <a:xfrm rot="16200000">
            <a:off x="-47225" y="2581676"/>
            <a:ext cx="2609049" cy="2514600"/>
          </a:xfrm>
          <a:prstGeom prst="diagStripe">
            <a:avLst>
              <a:gd name="adj" fmla="val 80496"/>
            </a:avLst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" y="17338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" y="17338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6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/>
          <p:cNvSpPr/>
          <p:nvPr userDrawn="1"/>
        </p:nvSpPr>
        <p:spPr>
          <a:xfrm rot="16200000">
            <a:off x="-35299" y="3673849"/>
            <a:ext cx="1494224" cy="1423626"/>
          </a:xfrm>
          <a:prstGeom prst="diagStripe">
            <a:avLst>
              <a:gd name="adj" fmla="val 66134"/>
            </a:avLst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gonal Stripe 8"/>
          <p:cNvSpPr/>
          <p:nvPr userDrawn="1"/>
        </p:nvSpPr>
        <p:spPr>
          <a:xfrm rot="16200000">
            <a:off x="-47225" y="2581676"/>
            <a:ext cx="2609049" cy="2514600"/>
          </a:xfrm>
          <a:prstGeom prst="diagStripe">
            <a:avLst>
              <a:gd name="adj" fmla="val 80496"/>
            </a:avLst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56" r:id="rId9"/>
    <p:sldLayoutId id="2147483657" r:id="rId10"/>
    <p:sldLayoutId id="2147483658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hf hdr="0" ftr="0" dt="0"/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742950"/>
            <a:ext cx="4876800" cy="3757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47950"/>
            <a:ext cx="4038600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Main Services: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Port/Terminal/Depot operations, Normal/Bonded warehousing, Trucking…</a:t>
            </a:r>
          </a:p>
          <a:p>
            <a:pPr marL="285750" indent="-285750">
              <a:buFontTx/>
              <a:buChar char="-"/>
            </a:pP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Container transport Domestic &amp; Regional</a:t>
            </a:r>
          </a:p>
          <a:p>
            <a:pPr marL="285750" indent="-285750">
              <a:buFontTx/>
              <a:buChar char="-"/>
            </a:pP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Liner agent, Logistics provider…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742950"/>
            <a:ext cx="4191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HOCHIMINH CITY OFFICE</a:t>
            </a:r>
          </a:p>
        </p:txBody>
      </p:sp>
    </p:spTree>
    <p:extLst>
      <p:ext uri="{BB962C8B-B14F-4D97-AF65-F5344CB8AC3E}">
        <p14:creationId xmlns:p14="http://schemas.microsoft.com/office/powerpoint/2010/main" val="280174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1790A-710A-4E1F-AC12-CE1463BC7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3962400" cy="3867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CB3DF-3494-4BC1-BBC2-5B2764191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76350"/>
            <a:ext cx="5181600" cy="3867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435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DOMESTIC SERVICES </a:t>
            </a:r>
          </a:p>
          <a:p>
            <a:r>
              <a:rPr lang="en-US" sz="1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HPH-NGS-DAN/CAM-HCM-HPH</a:t>
            </a:r>
          </a:p>
          <a:p>
            <a:r>
              <a:rPr lang="en-US" sz="1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HPH-CMP-HCM-DAN-HPH</a:t>
            </a:r>
          </a:p>
          <a:p>
            <a:r>
              <a:rPr lang="en-US" sz="1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HPH-DAN-HCM-HPH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514350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SERVICES</a:t>
            </a: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HPH-HKG-NSH-QIZ-HPH</a:t>
            </a: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HPH-CMP-HCM-SIN-HCM-HPH</a:t>
            </a: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HPH-HCM-PKL-KAT-CLA-HPH</a:t>
            </a:r>
          </a:p>
        </p:txBody>
      </p:sp>
    </p:spTree>
    <p:extLst>
      <p:ext uri="{BB962C8B-B14F-4D97-AF65-F5344CB8AC3E}">
        <p14:creationId xmlns:p14="http://schemas.microsoft.com/office/powerpoint/2010/main" val="299927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CUMENTS\Haian\PICTURE\anh tàu\HAAL\HAIAN PARK\New folder\Ha 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66750"/>
            <a:ext cx="45720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4095750"/>
            <a:ext cx="44196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MV “HAIAN PARK” – 787 TEU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3789" y="4847181"/>
            <a:ext cx="3048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19125"/>
            <a:ext cx="4495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24400" y="4048125"/>
            <a:ext cx="43434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TIME” – 1.032 TEU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89535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Lucida Handwriting" panose="03010101010101010101" pitchFamily="66" charset="0"/>
              </a:rPr>
              <a:t>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8600" y="89535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Lucida Handwriting" panose="03010101010101010101" pitchFamily="66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240455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U NGOC SON\Desktop\HAIAN BELL - 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r="15972"/>
          <a:stretch/>
        </p:blipFill>
        <p:spPr bwMode="auto">
          <a:xfrm>
            <a:off x="19334" y="742950"/>
            <a:ext cx="4705066" cy="327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76200" y="4012994"/>
            <a:ext cx="44958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 “HAIAN BELL” – 1.200 TEU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6184" y="4805950"/>
            <a:ext cx="3810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42950"/>
            <a:ext cx="4495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724400" y="3985983"/>
            <a:ext cx="4312693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LINK” – 1060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3486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Handwriting" panose="03010101010101010101" pitchFamily="66" charset="0"/>
              </a:rPr>
              <a:t>     </a:t>
            </a:r>
            <a:r>
              <a:rPr lang="en-US" sz="1400" b="1" i="1" dirty="0">
                <a:solidFill>
                  <a:srgbClr val="7030A0"/>
                </a:solidFill>
                <a:latin typeface="Lucida Handwriting" panose="03010101010101010101" pitchFamily="66" charset="0"/>
              </a:rPr>
              <a:t>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0" y="356235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7030A0"/>
                </a:solidFill>
                <a:latin typeface="Lucida Handwriting" panose="03010101010101010101" pitchFamily="66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471350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1999" y="4781550"/>
            <a:ext cx="3810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28600" y="4019550"/>
            <a:ext cx="4495800" cy="42052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MIND” – 1.794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90550"/>
            <a:ext cx="4724399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50" y="590550"/>
            <a:ext cx="430530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953000" y="3924300"/>
            <a:ext cx="40386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VIEW” – 1.577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2" name="Pentagon 11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333375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7030A0"/>
                </a:solidFill>
                <a:latin typeface="Lucida Handwriting" panose="03010101010101010101" pitchFamily="66" charset="0"/>
              </a:rPr>
              <a:t>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89535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  </a:t>
            </a:r>
            <a:r>
              <a:rPr lang="en-US" sz="1400" b="1" i="1" dirty="0">
                <a:solidFill>
                  <a:srgbClr val="FF0000"/>
                </a:solidFill>
                <a:latin typeface="Lucida Handwriting" panose="03010101010101010101" pitchFamily="66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6215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1999" y="4781550"/>
            <a:ext cx="3810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76200" y="3695700"/>
            <a:ext cx="46482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EAST” – 1.702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14350"/>
            <a:ext cx="4648198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474624"/>
            <a:ext cx="4388893" cy="324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800600" y="3614239"/>
            <a:ext cx="42672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WEST” – 1740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2" name="Pentagon 11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04775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Handwriting" panose="03010101010101010101" pitchFamily="66" charset="0"/>
              </a:rPr>
              <a:t>       </a:t>
            </a:r>
            <a:r>
              <a:rPr lang="en-US" sz="1400" b="1" i="1" dirty="0">
                <a:solidFill>
                  <a:srgbClr val="FF0000"/>
                </a:solidFill>
                <a:latin typeface="Lucida Handwriting" panose="03010101010101010101" pitchFamily="66" charset="0"/>
              </a:rPr>
              <a:t>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0" y="81915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Lucida Handwriting" panose="03010101010101010101" pitchFamily="66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8026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095750"/>
            <a:ext cx="44196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MV “ANBIEN BAY” – 1.702 </a:t>
            </a:r>
            <a:r>
              <a:rPr lang="en-US" sz="1400" dirty="0">
                <a:solidFill>
                  <a:schemeClr val="tx1"/>
                </a:solidFill>
              </a:rPr>
              <a:t>TEU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3789" y="4847181"/>
            <a:ext cx="3048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4048125"/>
            <a:ext cx="43434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CITY” – 1.577 TEU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5350"/>
            <a:ext cx="45720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895350"/>
            <a:ext cx="4419601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10477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Handwriting" panose="03010101010101010101" pitchFamily="66" charset="0"/>
              </a:rPr>
              <a:t>   </a:t>
            </a:r>
            <a:r>
              <a:rPr lang="en-US" sz="1400" b="1" i="1" dirty="0">
                <a:solidFill>
                  <a:srgbClr val="FFFF00"/>
                </a:solidFill>
                <a:latin typeface="Lucida Handwriting" panose="03010101010101010101" pitchFamily="66" charset="0"/>
              </a:rPr>
              <a:t>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7200" y="112395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Lucida Handwriting" panose="03010101010101010101" pitchFamily="66" charset="0"/>
              </a:rPr>
              <a:t>   </a:t>
            </a:r>
            <a:r>
              <a:rPr lang="en-US" sz="1400" b="1" i="1" dirty="0">
                <a:solidFill>
                  <a:srgbClr val="7030A0"/>
                </a:solidFill>
                <a:latin typeface="Lucida Handwriting" panose="03010101010101010101" pitchFamily="66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79658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2550"/>
            <a:ext cx="3047999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8200" y="1733550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0" y="819150"/>
            <a:ext cx="6023370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4400550"/>
            <a:ext cx="2667000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 HAIAN ROSE – 1708 TEU IN VICT</a:t>
            </a:r>
          </a:p>
        </p:txBody>
      </p:sp>
    </p:spTree>
    <p:extLst>
      <p:ext uri="{BB962C8B-B14F-4D97-AF65-F5344CB8AC3E}">
        <p14:creationId xmlns:p14="http://schemas.microsoft.com/office/powerpoint/2010/main" val="3427574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90550"/>
            <a:ext cx="5071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BUILDING VESELS: 04 BANGKOK MARK IV 1800 TEU TIER II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7761" t="7016" r="7140" b="11262"/>
          <a:stretch/>
        </p:blipFill>
        <p:spPr bwMode="auto">
          <a:xfrm>
            <a:off x="838200" y="867550"/>
            <a:ext cx="7620000" cy="391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8060" y="1123950"/>
            <a:ext cx="186294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HAIAN ALFA: Dec. 2023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HAIAN BETA: Apr. 2024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ANBIEN SKY: Jun. 2024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HAIAN OPUS: Jul.  2024</a:t>
            </a:r>
            <a:endParaRPr lang="en-US" sz="1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67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90550"/>
            <a:ext cx="167640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1276350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Dec. 2023:   1 x 1800 TEU New Bld.</a:t>
            </a:r>
          </a:p>
          <a:p>
            <a:r>
              <a:rPr lang="en-US" sz="1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2023: 12 </a:t>
            </a:r>
            <a:r>
              <a:rPr lang="en-US" sz="10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vsls</a:t>
            </a:r>
            <a:r>
              <a:rPr lang="en-US" sz="1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17.685 TEU</a:t>
            </a:r>
          </a:p>
          <a:p>
            <a:endParaRPr lang="en-US" sz="1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Apr. 2024: </a:t>
            </a:r>
            <a:r>
              <a:rPr lang="en-US" sz="1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1800 TEU NB</a:t>
            </a: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Jun. 2024:   1 x 1800 TEU NB</a:t>
            </a: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Jul. 2024:    1 x 1800  TEU NB</a:t>
            </a:r>
          </a:p>
          <a:p>
            <a:r>
              <a:rPr lang="en-US" sz="1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2024: 15 </a:t>
            </a:r>
            <a:r>
              <a:rPr lang="en-US" sz="10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vsls</a:t>
            </a:r>
            <a:r>
              <a:rPr lang="en-US" sz="1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23.009 TEU</a:t>
            </a:r>
          </a:p>
          <a:p>
            <a:endParaRPr lang="en-US" sz="10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2876550"/>
            <a:ext cx="152400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Operations Plan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3440431"/>
            <a:ext cx="2514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1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Domestic services </a:t>
            </a:r>
            <a:r>
              <a:rPr lang="en-US" sz="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(increase sailings &amp; Port of calls &gt;&gt; Volume)</a:t>
            </a:r>
          </a:p>
          <a:p>
            <a:pPr marL="228600" indent="-228600">
              <a:buAutoNum type="arabicPeriod"/>
            </a:pPr>
            <a:r>
              <a:rPr lang="en-US" sz="11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two </a:t>
            </a:r>
            <a:r>
              <a:rPr lang="en-US" sz="1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services in </a:t>
            </a:r>
            <a:r>
              <a:rPr lang="en-US" sz="11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Seasia</a:t>
            </a:r>
            <a:r>
              <a:rPr lang="en-US" sz="1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(VN/Sin &amp; VN/East India).</a:t>
            </a:r>
            <a:endParaRPr lang="en-US" sz="11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Charter out some Economic vessels for increasing USD  earnings.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A015F-6684-43B2-9DBC-F95BA990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116"/>
            <a:ext cx="6563826" cy="42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590550"/>
            <a:ext cx="3048000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TREND &amp; OUR PLAN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546" t="13960" r="4597" b="26919"/>
          <a:stretch/>
        </p:blipFill>
        <p:spPr bwMode="auto">
          <a:xfrm>
            <a:off x="685800" y="1069657"/>
            <a:ext cx="7696200" cy="36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025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6755"/>
            <a:ext cx="2370666" cy="189490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66800" y="590204"/>
            <a:ext cx="2590800" cy="304800"/>
          </a:xfrm>
          <a:prstGeom prst="roundRect">
            <a:avLst>
              <a:gd name="adj" fmla="val 50000"/>
            </a:avLst>
          </a:prstGeom>
          <a:solidFill>
            <a:srgbClr val="B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OFFICE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96714" y="1596860"/>
            <a:ext cx="2590800" cy="3048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SUBSIDIARIES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399" y="2020946"/>
            <a:ext cx="4786816" cy="621226"/>
            <a:chOff x="223004" y="2109114"/>
            <a:chExt cx="4786816" cy="621226"/>
          </a:xfrm>
        </p:grpSpPr>
        <p:sp>
          <p:nvSpPr>
            <p:cNvPr id="16" name="Google Shape;626;p70"/>
            <p:cNvSpPr/>
            <p:nvPr/>
          </p:nvSpPr>
          <p:spPr>
            <a:xfrm>
              <a:off x="223004" y="2109114"/>
              <a:ext cx="595816" cy="615036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01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17" name="Google Shape;628;p70"/>
            <p:cNvSpPr/>
            <p:nvPr/>
          </p:nvSpPr>
          <p:spPr>
            <a:xfrm>
              <a:off x="818820" y="2109114"/>
              <a:ext cx="4057980" cy="61503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18" name="Google Shape;630;p70"/>
            <p:cNvSpPr txBox="1"/>
            <p:nvPr/>
          </p:nvSpPr>
          <p:spPr>
            <a:xfrm>
              <a:off x="1000793" y="2313919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1st FL,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An Building,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Dinh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Vu Road, Haiphong, Vietnam</a:t>
              </a:r>
              <a:endParaRPr lang="en-US" sz="1200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Tel: (84-225) 3979721- Fax: (84-225) 3979718 </a:t>
              </a:r>
              <a:r>
                <a:rPr lang="en-US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– </a:t>
              </a:r>
              <a:r>
                <a:rPr lang="en-US" sz="1200" b="1" i="1" dirty="0">
                  <a:solidFill>
                    <a:srgbClr val="7030A0"/>
                  </a:solidFill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(100%)</a:t>
              </a:r>
            </a:p>
          </p:txBody>
        </p:sp>
        <p:sp>
          <p:nvSpPr>
            <p:cNvPr id="19" name="Google Shape;631;p70"/>
            <p:cNvSpPr txBox="1"/>
            <p:nvPr/>
          </p:nvSpPr>
          <p:spPr>
            <a:xfrm>
              <a:off x="960388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 AN PORT CO., LTD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399" y="2612192"/>
            <a:ext cx="4795158" cy="619543"/>
            <a:chOff x="223004" y="2109114"/>
            <a:chExt cx="4795158" cy="619543"/>
          </a:xfrm>
        </p:grpSpPr>
        <p:sp>
          <p:nvSpPr>
            <p:cNvPr id="21" name="Google Shape;626;p70"/>
            <p:cNvSpPr/>
            <p:nvPr/>
          </p:nvSpPr>
          <p:spPr>
            <a:xfrm>
              <a:off x="223004" y="2109114"/>
              <a:ext cx="595816" cy="61503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02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22" name="Google Shape;628;p70"/>
            <p:cNvSpPr/>
            <p:nvPr/>
          </p:nvSpPr>
          <p:spPr>
            <a:xfrm>
              <a:off x="818820" y="2109114"/>
              <a:ext cx="4057980" cy="615036"/>
            </a:xfrm>
            <a:prstGeom prst="rect">
              <a:avLst/>
            </a:prstGeom>
            <a:solidFill>
              <a:srgbClr val="FBD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23" name="Google Shape;630;p70"/>
            <p:cNvSpPr txBox="1"/>
            <p:nvPr/>
          </p:nvSpPr>
          <p:spPr>
            <a:xfrm>
              <a:off x="1009135" y="2312236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2pPr marL="0" lvl="1" indent="-228600">
                <a:spcBef>
                  <a:spcPts val="0"/>
                </a:spcBef>
                <a:defRPr sz="1200">
                  <a:ea typeface="Segoe UI Emoji" panose="020B0502040204020203" pitchFamily="34" charset="0"/>
                  <a:cs typeface="Arial" panose="020B0604020202020204" pitchFamily="34" charset="0"/>
                </a:defRPr>
              </a:lvl2pPr>
            </a:lstStyle>
            <a:p>
              <a:pPr lvl="1"/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5th FL, </a:t>
              </a:r>
              <a:r>
                <a:rPr lang="en-GB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 An Building, </a:t>
              </a:r>
              <a:r>
                <a:rPr lang="en-GB" dirty="0" err="1">
                  <a:latin typeface="Times New Roman" pitchFamily="18" charset="0"/>
                  <a:cs typeface="Times New Roman" pitchFamily="18" charset="0"/>
                </a:rPr>
                <a:t>Dinh</a:t>
              </a: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 Vu Road, Haiphong, Vietnam</a:t>
              </a:r>
            </a:p>
            <a:p>
              <a:pPr lvl="1"/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Tel. (84-225) 8830308 – Fax (84-225) 8830309 – </a:t>
              </a:r>
              <a:r>
                <a:rPr lang="en-GB" b="1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(50.5%)</a:t>
              </a:r>
            </a:p>
          </p:txBody>
        </p:sp>
        <p:sp>
          <p:nvSpPr>
            <p:cNvPr id="24" name="Google Shape;631;p70"/>
            <p:cNvSpPr txBox="1"/>
            <p:nvPr/>
          </p:nvSpPr>
          <p:spPr>
            <a:xfrm>
              <a:off x="960388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 AN CONTAINER TRANSPORT CO., LTD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481" y="3227228"/>
            <a:ext cx="4785733" cy="621858"/>
            <a:chOff x="223004" y="2109114"/>
            <a:chExt cx="4785733" cy="621858"/>
          </a:xfrm>
        </p:grpSpPr>
        <p:sp>
          <p:nvSpPr>
            <p:cNvPr id="26" name="Google Shape;626;p70"/>
            <p:cNvSpPr/>
            <p:nvPr/>
          </p:nvSpPr>
          <p:spPr>
            <a:xfrm>
              <a:off x="223004" y="2109114"/>
              <a:ext cx="594734" cy="615036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03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27" name="Google Shape;628;p70"/>
            <p:cNvSpPr/>
            <p:nvPr/>
          </p:nvSpPr>
          <p:spPr>
            <a:xfrm>
              <a:off x="817738" y="2109114"/>
              <a:ext cx="4059062" cy="61503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28" name="Google Shape;630;p70"/>
            <p:cNvSpPr txBox="1"/>
            <p:nvPr/>
          </p:nvSpPr>
          <p:spPr>
            <a:xfrm>
              <a:off x="999710" y="2314551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2n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d FL,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An Building,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Dinh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Vu Road, Haiphong, Vietnam</a:t>
              </a:r>
              <a:endParaRPr lang="en-US" sz="1200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Tel: (84-225) 3260446- Fax: (84-225) 3260577 – </a:t>
              </a:r>
              <a:r>
                <a:rPr lang="en-US" sz="1200" b="1" i="1" dirty="0">
                  <a:solidFill>
                    <a:srgbClr val="7030A0"/>
                  </a:solidFill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(60%)</a:t>
              </a:r>
            </a:p>
          </p:txBody>
        </p:sp>
        <p:sp>
          <p:nvSpPr>
            <p:cNvPr id="29" name="Google Shape;631;p70"/>
            <p:cNvSpPr txBox="1"/>
            <p:nvPr/>
          </p:nvSpPr>
          <p:spPr>
            <a:xfrm>
              <a:off x="960388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 AN AGENCY &amp; LOGISTICS CO., LTD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481" y="3842264"/>
            <a:ext cx="4794076" cy="633702"/>
            <a:chOff x="223004" y="2103192"/>
            <a:chExt cx="4794076" cy="633702"/>
          </a:xfrm>
        </p:grpSpPr>
        <p:sp>
          <p:nvSpPr>
            <p:cNvPr id="31" name="Google Shape;626;p70"/>
            <p:cNvSpPr/>
            <p:nvPr/>
          </p:nvSpPr>
          <p:spPr>
            <a:xfrm>
              <a:off x="223004" y="2109114"/>
              <a:ext cx="699106" cy="61503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04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32" name="Google Shape;628;p70"/>
            <p:cNvSpPr/>
            <p:nvPr/>
          </p:nvSpPr>
          <p:spPr>
            <a:xfrm>
              <a:off x="818521" y="2103192"/>
              <a:ext cx="4059062" cy="615036"/>
            </a:xfrm>
            <a:prstGeom prst="rect">
              <a:avLst/>
            </a:prstGeom>
            <a:solidFill>
              <a:srgbClr val="FBD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33" name="Google Shape;630;p70"/>
            <p:cNvSpPr txBox="1"/>
            <p:nvPr/>
          </p:nvSpPr>
          <p:spPr>
            <a:xfrm>
              <a:off x="1008053" y="2320473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6th FL,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Haian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Bldg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DinhVu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Road, Haiphong, Vietnam </a:t>
              </a: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Tel.(84-225) 8831575  Fax (84-225) 8831580 – </a:t>
              </a:r>
              <a:r>
                <a:rPr lang="en-GB" sz="1200" b="1" i="1" dirty="0">
                  <a:solidFill>
                    <a:srgbClr val="7030A0"/>
                  </a:solidFill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(51%)</a:t>
              </a:r>
            </a:p>
          </p:txBody>
        </p:sp>
        <p:sp>
          <p:nvSpPr>
            <p:cNvPr id="34" name="Google Shape;631;p70"/>
            <p:cNvSpPr txBox="1"/>
            <p:nvPr/>
          </p:nvSpPr>
          <p:spPr>
            <a:xfrm>
              <a:off x="960388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PAN HAIAN (JV) CO., LTD.</a:t>
              </a:r>
              <a:endParaRPr lang="en-US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280" y="4457300"/>
            <a:ext cx="4805455" cy="627780"/>
            <a:chOff x="223004" y="2109114"/>
            <a:chExt cx="4805455" cy="627780"/>
          </a:xfrm>
        </p:grpSpPr>
        <p:sp>
          <p:nvSpPr>
            <p:cNvPr id="36" name="Google Shape;626;p70"/>
            <p:cNvSpPr/>
            <p:nvPr/>
          </p:nvSpPr>
          <p:spPr>
            <a:xfrm>
              <a:off x="223004" y="2109114"/>
              <a:ext cx="599935" cy="615036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05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37" name="Google Shape;628;p70"/>
            <p:cNvSpPr/>
            <p:nvPr/>
          </p:nvSpPr>
          <p:spPr>
            <a:xfrm>
              <a:off x="822939" y="2109114"/>
              <a:ext cx="4057979" cy="61503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38" name="Google Shape;630;p70"/>
            <p:cNvSpPr txBox="1"/>
            <p:nvPr/>
          </p:nvSpPr>
          <p:spPr>
            <a:xfrm>
              <a:off x="1019432" y="2320473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3rd FL,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An Building,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Dinh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Vu Road, Haiphong, Vietnam</a:t>
              </a:r>
              <a:endParaRPr lang="en-US" sz="1200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Tel: (84-225) 3979725- Fax: (84-225) 3979734 – </a:t>
              </a:r>
              <a:r>
                <a:rPr lang="en-US" sz="1200" b="1" i="1" dirty="0">
                  <a:solidFill>
                    <a:srgbClr val="7030A0"/>
                  </a:solidFill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(38%)</a:t>
              </a:r>
            </a:p>
          </p:txBody>
        </p:sp>
        <p:sp>
          <p:nvSpPr>
            <p:cNvPr id="39" name="Google Shape;631;p70"/>
            <p:cNvSpPr txBox="1"/>
            <p:nvPr/>
          </p:nvSpPr>
          <p:spPr>
            <a:xfrm>
              <a:off x="960388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 AN GENERAL SERVICES JSC.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79194" y="2017527"/>
            <a:ext cx="4501396" cy="621226"/>
            <a:chOff x="223004" y="2109114"/>
            <a:chExt cx="4501396" cy="621226"/>
          </a:xfrm>
        </p:grpSpPr>
        <p:sp>
          <p:nvSpPr>
            <p:cNvPr id="51" name="Google Shape;626;p70"/>
            <p:cNvSpPr/>
            <p:nvPr/>
          </p:nvSpPr>
          <p:spPr>
            <a:xfrm>
              <a:off x="223004" y="2109114"/>
              <a:ext cx="595816" cy="615036"/>
            </a:xfrm>
            <a:prstGeom prst="rect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06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52" name="Google Shape;628;p70"/>
            <p:cNvSpPr/>
            <p:nvPr/>
          </p:nvSpPr>
          <p:spPr>
            <a:xfrm>
              <a:off x="818820" y="2109114"/>
              <a:ext cx="3867907" cy="61503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53" name="Google Shape;630;p70"/>
            <p:cNvSpPr txBox="1"/>
            <p:nvPr/>
          </p:nvSpPr>
          <p:spPr>
            <a:xfrm>
              <a:off x="1000794" y="2313919"/>
              <a:ext cx="3553616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endParaRPr lang="en-GB" sz="1200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R 502,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Bldg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113 Thai Ha,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Đong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Đa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– Hanoi , Vietnam</a:t>
              </a: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Tel. (84-24) 6666 8888 – </a:t>
              </a:r>
              <a:r>
                <a:rPr lang="en-GB" sz="1200" b="1" i="1" dirty="0">
                  <a:solidFill>
                    <a:srgbClr val="7030A0"/>
                  </a:solidFill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(36%)</a:t>
              </a:r>
            </a:p>
            <a:p>
              <a:pPr marL="0" lvl="1" indent="-228600">
                <a:spcBef>
                  <a:spcPts val="0"/>
                </a:spcBef>
                <a:defRPr/>
              </a:pPr>
              <a:endParaRPr lang="en-US" sz="1200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  <p:sp>
          <p:nvSpPr>
            <p:cNvPr id="54" name="Google Shape;631;p70"/>
            <p:cNvSpPr txBox="1"/>
            <p:nvPr/>
          </p:nvSpPr>
          <p:spPr>
            <a:xfrm>
              <a:off x="960388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HAIAN FREIGHT FORWARDING JSC</a:t>
              </a:r>
              <a:endParaRPr lang="en-US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75009" y="3227228"/>
            <a:ext cx="4150596" cy="868522"/>
            <a:chOff x="818819" y="2109114"/>
            <a:chExt cx="4150596" cy="868522"/>
          </a:xfrm>
        </p:grpSpPr>
        <p:sp>
          <p:nvSpPr>
            <p:cNvPr id="62" name="Google Shape;628;p70"/>
            <p:cNvSpPr/>
            <p:nvPr/>
          </p:nvSpPr>
          <p:spPr>
            <a:xfrm>
              <a:off x="818819" y="2109114"/>
              <a:ext cx="3867907" cy="615036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63" name="Google Shape;630;p70"/>
            <p:cNvSpPr txBox="1"/>
            <p:nvPr/>
          </p:nvSpPr>
          <p:spPr>
            <a:xfrm>
              <a:off x="960388" y="2298494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2pPr marL="0" lvl="1" indent="-228600">
                <a:spcBef>
                  <a:spcPts val="0"/>
                </a:spcBef>
                <a:defRPr sz="1200">
                  <a:ea typeface="Segoe UI Emoji" panose="020B0502040204020203" pitchFamily="34" charset="0"/>
                  <a:cs typeface="Arial" panose="020B0604020202020204" pitchFamily="34" charset="0"/>
                </a:defRPr>
              </a:lvl2pPr>
            </a:lstStyle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  <a:p>
              <a:pPr lvl="1">
                <a:defRPr/>
              </a:pP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Google Shape;631;p70"/>
            <p:cNvSpPr txBox="1"/>
            <p:nvPr/>
          </p:nvSpPr>
          <p:spPr>
            <a:xfrm>
              <a:off x="922715" y="2205142"/>
              <a:ext cx="3764012" cy="772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ZIM HAI AN JOINT VENTURE CO., LTD</a:t>
              </a:r>
            </a:p>
            <a:p>
              <a:pPr marL="0" lvl="1" indent="-228600">
                <a:spcBef>
                  <a:spcPts val="0"/>
                </a:spcBef>
                <a:defRPr/>
              </a:pPr>
              <a:r>
                <a:rPr lang="en-GB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(Lotus Link Lines) – 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2</a:t>
              </a:r>
              <a:r>
                <a:rPr lang="en-GB" sz="1200" baseline="300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nd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floor </a:t>
              </a:r>
              <a:r>
                <a:rPr lang="en-GB" sz="1200" dirty="0" err="1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DinhVu</a:t>
              </a:r>
              <a:r>
                <a:rPr lang="en-GB" sz="1200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Plaza, Dong Hai ward, Hai An district, Haiphong, Vietnam </a:t>
              </a:r>
              <a:r>
                <a:rPr lang="en-GB" sz="1200" b="1" i="1" dirty="0">
                  <a:solidFill>
                    <a:srgbClr val="7030A0"/>
                  </a:solidFill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(51%)</a:t>
              </a:r>
            </a:p>
            <a:p>
              <a:pPr marL="0" lvl="1" indent="-228600">
                <a:spcBef>
                  <a:spcPts val="0"/>
                </a:spcBef>
                <a:defRPr/>
              </a:pPr>
              <a:endParaRPr lang="en-GB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  <a:p>
              <a:pPr marL="0" lvl="1" indent="-228600">
                <a:spcBef>
                  <a:spcPts val="0"/>
                </a:spcBef>
                <a:defRPr/>
              </a:pPr>
              <a:endParaRPr lang="en-US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277364" y="3833490"/>
            <a:ext cx="3905580" cy="621226"/>
            <a:chOff x="818820" y="2109114"/>
            <a:chExt cx="3905580" cy="621226"/>
          </a:xfrm>
        </p:grpSpPr>
        <p:sp>
          <p:nvSpPr>
            <p:cNvPr id="67" name="Google Shape;628;p70"/>
            <p:cNvSpPr/>
            <p:nvPr/>
          </p:nvSpPr>
          <p:spPr>
            <a:xfrm>
              <a:off x="818820" y="2109114"/>
              <a:ext cx="3867907" cy="61503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68" name="Google Shape;630;p70"/>
            <p:cNvSpPr txBox="1"/>
            <p:nvPr/>
          </p:nvSpPr>
          <p:spPr>
            <a:xfrm>
              <a:off x="1000794" y="2326395"/>
              <a:ext cx="3685932" cy="403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endParaRPr lang="en-US" sz="1200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  <p:sp>
          <p:nvSpPr>
            <p:cNvPr id="69" name="Google Shape;631;p70"/>
            <p:cNvSpPr txBox="1"/>
            <p:nvPr/>
          </p:nvSpPr>
          <p:spPr>
            <a:xfrm>
              <a:off x="960388" y="2145647"/>
              <a:ext cx="3764012" cy="505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endParaRPr lang="en-US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280001" y="3836585"/>
            <a:ext cx="4150596" cy="615036"/>
            <a:chOff x="818819" y="2109114"/>
            <a:chExt cx="4150596" cy="615036"/>
          </a:xfrm>
        </p:grpSpPr>
        <p:sp>
          <p:nvSpPr>
            <p:cNvPr id="72" name="Google Shape;628;p70"/>
            <p:cNvSpPr/>
            <p:nvPr/>
          </p:nvSpPr>
          <p:spPr>
            <a:xfrm>
              <a:off x="818819" y="2109114"/>
              <a:ext cx="3867907" cy="615036"/>
            </a:xfrm>
            <a:prstGeom prst="rect">
              <a:avLst/>
            </a:prstGeom>
            <a:solidFill>
              <a:srgbClr val="FBD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73" name="Google Shape;630;p70"/>
            <p:cNvSpPr txBox="1"/>
            <p:nvPr/>
          </p:nvSpPr>
          <p:spPr>
            <a:xfrm>
              <a:off x="960388" y="2298494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2pPr marL="0" lvl="1" indent="-228600">
                <a:spcBef>
                  <a:spcPts val="0"/>
                </a:spcBef>
                <a:defRPr sz="1200">
                  <a:ea typeface="Segoe UI Emoji" panose="020B0502040204020203" pitchFamily="34" charset="0"/>
                  <a:cs typeface="Arial" panose="020B0604020202020204" pitchFamily="34" charset="0"/>
                </a:defRPr>
              </a:lvl2pPr>
            </a:lstStyle>
            <a:p>
              <a:pPr lvl="1"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7th FL, 217 Nguyen Van Thu, Da Kao ward, Distr.1 - HCM</a:t>
              </a:r>
            </a:p>
            <a:p>
              <a:pPr lvl="1"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Tel. (84-28) 3823 3400  Fax (84-28) 3823 3362 – </a:t>
              </a:r>
              <a:r>
                <a:rPr lang="en-US" b="1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(100%)</a:t>
              </a:r>
            </a:p>
          </p:txBody>
        </p:sp>
        <p:sp>
          <p:nvSpPr>
            <p:cNvPr id="74" name="Google Shape;631;p70"/>
            <p:cNvSpPr txBox="1"/>
            <p:nvPr/>
          </p:nvSpPr>
          <p:spPr>
            <a:xfrm>
              <a:off x="922715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>
                <a:spcBef>
                  <a:spcPts val="0"/>
                </a:spcBef>
                <a:defRPr/>
              </a:pPr>
              <a:r>
                <a:rPr lang="en-GB" sz="1200" b="1" dirty="0">
                  <a:latin typeface="Times New Roman" pitchFamily="18" charset="0"/>
                  <a:ea typeface="Segoe UI Emoji" panose="020B0502040204020203" pitchFamily="34" charset="0"/>
                  <a:cs typeface="Times New Roman" pitchFamily="18" charset="0"/>
                </a:rPr>
                <a:t> SM LINE VIETNAM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76034" y="945971"/>
            <a:ext cx="4805566" cy="558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7</a:t>
            </a:r>
            <a:r>
              <a:rPr lang="en-GB" sz="1200" b="1" baseline="30000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th</a:t>
            </a:r>
            <a:r>
              <a:rPr lang="en-GB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 floor, 45 </a:t>
            </a:r>
            <a:r>
              <a:rPr lang="en-GB" sz="1200" b="1" dirty="0" err="1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Trieu</a:t>
            </a:r>
            <a:r>
              <a:rPr lang="en-GB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 Viet </a:t>
            </a:r>
            <a:r>
              <a:rPr lang="en-GB" sz="1200" b="1" dirty="0" err="1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Vuong</a:t>
            </a:r>
            <a:r>
              <a:rPr lang="en-GB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 Str., </a:t>
            </a:r>
            <a:r>
              <a:rPr lang="en-GB" sz="1200" b="1" dirty="0" err="1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Hai</a:t>
            </a:r>
            <a:r>
              <a:rPr lang="en-GB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 Ba </a:t>
            </a:r>
            <a:r>
              <a:rPr lang="en-GB" sz="1200" b="1" dirty="0" err="1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Trung</a:t>
            </a:r>
            <a:r>
              <a:rPr lang="en-GB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 Dist., Hanoi, Vietnam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ea typeface="Segoe UI Emoji" panose="020B0502040204020203" pitchFamily="34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Tel: +84 24 3987 6556/7515       Fax: +84 24 39744022</a:t>
            </a:r>
          </a:p>
          <a:p>
            <a:pPr algn="ctr">
              <a:spcAft>
                <a:spcPts val="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Website: www.haiants.vn       Email: info@haiants.vn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679194" y="2619283"/>
            <a:ext cx="4746411" cy="615036"/>
            <a:chOff x="223004" y="2109114"/>
            <a:chExt cx="4746411" cy="615036"/>
          </a:xfrm>
        </p:grpSpPr>
        <p:sp>
          <p:nvSpPr>
            <p:cNvPr id="56" name="Google Shape;626;p70"/>
            <p:cNvSpPr/>
            <p:nvPr/>
          </p:nvSpPr>
          <p:spPr>
            <a:xfrm>
              <a:off x="223004" y="2109114"/>
              <a:ext cx="595816" cy="61503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dirty="0">
                  <a:solidFill>
                    <a:srgbClr val="FFFFFF"/>
                  </a:solidFill>
                  <a:latin typeface="Times New Roman" pitchFamily="18" charset="0"/>
                  <a:ea typeface="Roboto Slab"/>
                  <a:cs typeface="Times New Roman" pitchFamily="18" charset="0"/>
                  <a:sym typeface="Roboto Slab"/>
                </a:rPr>
                <a:t>07</a:t>
              </a:r>
              <a:endParaRPr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57" name="Google Shape;628;p70"/>
            <p:cNvSpPr/>
            <p:nvPr/>
          </p:nvSpPr>
          <p:spPr>
            <a:xfrm>
              <a:off x="818819" y="2109114"/>
              <a:ext cx="3867907" cy="615036"/>
            </a:xfrm>
            <a:prstGeom prst="rect">
              <a:avLst/>
            </a:prstGeom>
            <a:solidFill>
              <a:srgbClr val="FBD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ea typeface="Roboto Slab"/>
                <a:cs typeface="Times New Roman" pitchFamily="18" charset="0"/>
                <a:sym typeface="Roboto Slab"/>
              </a:endParaRPr>
            </a:p>
          </p:txBody>
        </p:sp>
        <p:sp>
          <p:nvSpPr>
            <p:cNvPr id="58" name="Google Shape;630;p70"/>
            <p:cNvSpPr txBox="1"/>
            <p:nvPr/>
          </p:nvSpPr>
          <p:spPr>
            <a:xfrm>
              <a:off x="960388" y="2298494"/>
              <a:ext cx="4009027" cy="4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2pPr marL="0" lvl="1" indent="-228600">
                <a:spcBef>
                  <a:spcPts val="0"/>
                </a:spcBef>
                <a:defRPr sz="1200">
                  <a:ea typeface="Segoe UI Emoji" panose="020B0502040204020203" pitchFamily="34" charset="0"/>
                  <a:cs typeface="Arial" panose="020B0604020202020204" pitchFamily="34" charset="0"/>
                </a:defRPr>
              </a:lvl2pPr>
            </a:lstStyle>
            <a:p>
              <a:pPr lvl="1">
                <a:defRPr/>
              </a:pP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6th FL, 45 Trieu Viet Vuong, </a:t>
              </a:r>
              <a:r>
                <a:rPr lang="en-GB" dirty="0" err="1">
                  <a:latin typeface="Times New Roman" pitchFamily="18" charset="0"/>
                  <a:cs typeface="Times New Roman" pitchFamily="18" charset="0"/>
                </a:rPr>
                <a:t>HaNoi</a:t>
              </a: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dirty="0" err="1">
                  <a:latin typeface="Times New Roman" pitchFamily="18" charset="0"/>
                  <a:cs typeface="Times New Roman" pitchFamily="18" charset="0"/>
                </a:rPr>
                <a:t>VietNam</a:t>
              </a: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1">
                <a:defRPr/>
              </a:pP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Tel. +84 2435776868 Fax +84 2435776868 – </a:t>
              </a:r>
              <a:r>
                <a:rPr lang="en-GB" b="1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(20%)</a:t>
              </a:r>
            </a:p>
          </p:txBody>
        </p:sp>
        <p:sp>
          <p:nvSpPr>
            <p:cNvPr id="59" name="Google Shape;631;p70"/>
            <p:cNvSpPr txBox="1"/>
            <p:nvPr/>
          </p:nvSpPr>
          <p:spPr>
            <a:xfrm>
              <a:off x="922715" y="2145648"/>
              <a:ext cx="3764012" cy="1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1" indent="-228600">
                <a:spcBef>
                  <a:spcPts val="0"/>
                </a:spcBef>
                <a:defRPr/>
              </a:pP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MARINA LOGISTICS CO., LTD</a:t>
              </a:r>
              <a:endParaRPr lang="en-US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endParaRPr>
            </a:p>
          </p:txBody>
        </p:sp>
      </p:grpSp>
      <p:sp>
        <p:nvSpPr>
          <p:cNvPr id="75" name="Google Shape;626;p70"/>
          <p:cNvSpPr/>
          <p:nvPr/>
        </p:nvSpPr>
        <p:spPr>
          <a:xfrm>
            <a:off x="4677328" y="3224644"/>
            <a:ext cx="595816" cy="615036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rPr>
              <a:t>08</a:t>
            </a:r>
            <a:endParaRPr sz="2700" b="1" dirty="0">
              <a:solidFill>
                <a:srgbClr val="FFFFFF"/>
              </a:solidFill>
              <a:latin typeface="Times New Roman" pitchFamily="18" charset="0"/>
              <a:ea typeface="Roboto Slab"/>
              <a:cs typeface="Times New Roman" pitchFamily="18" charset="0"/>
              <a:sym typeface="Roboto Slab"/>
            </a:endParaRPr>
          </a:p>
        </p:txBody>
      </p:sp>
      <p:sp>
        <p:nvSpPr>
          <p:cNvPr id="76" name="Google Shape;626;p70"/>
          <p:cNvSpPr/>
          <p:nvPr/>
        </p:nvSpPr>
        <p:spPr>
          <a:xfrm>
            <a:off x="4677262" y="3839680"/>
            <a:ext cx="595816" cy="6150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rPr>
              <a:t>09</a:t>
            </a:r>
            <a:endParaRPr sz="2700" b="1" dirty="0">
              <a:solidFill>
                <a:srgbClr val="FFFFFF"/>
              </a:solidFill>
              <a:latin typeface="Times New Roman" pitchFamily="18" charset="0"/>
              <a:ea typeface="Roboto Slab"/>
              <a:cs typeface="Times New Roman" pitchFamily="18" charset="0"/>
              <a:sym typeface="Roboto Slab"/>
            </a:endParaRPr>
          </a:p>
        </p:txBody>
      </p:sp>
      <p:sp>
        <p:nvSpPr>
          <p:cNvPr id="77" name="Google Shape;626;p70"/>
          <p:cNvSpPr/>
          <p:nvPr/>
        </p:nvSpPr>
        <p:spPr>
          <a:xfrm>
            <a:off x="4674908" y="4454716"/>
            <a:ext cx="595816" cy="615036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rgbClr val="FFFFFF"/>
                </a:solidFill>
                <a:latin typeface="Times New Roman" pitchFamily="18" charset="0"/>
                <a:ea typeface="Roboto Slab"/>
                <a:cs typeface="Times New Roman" pitchFamily="18" charset="0"/>
                <a:sym typeface="Roboto Slab"/>
              </a:rPr>
              <a:t>10</a:t>
            </a:r>
            <a:endParaRPr sz="2700" b="1" dirty="0">
              <a:solidFill>
                <a:srgbClr val="FFFFFF"/>
              </a:solidFill>
              <a:latin typeface="Times New Roman" pitchFamily="18" charset="0"/>
              <a:ea typeface="Roboto Slab"/>
              <a:cs typeface="Times New Roman" pitchFamily="18" charset="0"/>
              <a:sym typeface="Roboto Slab"/>
            </a:endParaRPr>
          </a:p>
        </p:txBody>
      </p:sp>
      <p:sp>
        <p:nvSpPr>
          <p:cNvPr id="80" name="Google Shape;628;p70"/>
          <p:cNvSpPr/>
          <p:nvPr/>
        </p:nvSpPr>
        <p:spPr>
          <a:xfrm>
            <a:off x="5267279" y="4454181"/>
            <a:ext cx="3869274" cy="6150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ea typeface="Roboto Slab"/>
              <a:cs typeface="Times New Roman" pitchFamily="18" charset="0"/>
              <a:sym typeface="Roboto Slab"/>
            </a:endParaRPr>
          </a:p>
        </p:txBody>
      </p:sp>
      <p:sp>
        <p:nvSpPr>
          <p:cNvPr id="83" name="Google Shape;631;p70"/>
          <p:cNvSpPr txBox="1"/>
          <p:nvPr/>
        </p:nvSpPr>
        <p:spPr>
          <a:xfrm>
            <a:off x="5416578" y="4498457"/>
            <a:ext cx="3764012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1">
              <a:spcBef>
                <a:spcPts val="0"/>
              </a:spcBef>
              <a:defRPr/>
            </a:pPr>
            <a:r>
              <a:rPr lang="en-GB" sz="1200" b="1" dirty="0">
                <a:latin typeface="Times New Roman" pitchFamily="18" charset="0"/>
                <a:ea typeface="Segoe UI Emoji" panose="020B0502040204020203" pitchFamily="34" charset="0"/>
                <a:cs typeface="Times New Roman" pitchFamily="18" charset="0"/>
              </a:rPr>
              <a:t> BRANCH OFFICES</a:t>
            </a:r>
          </a:p>
        </p:txBody>
      </p:sp>
      <p:sp>
        <p:nvSpPr>
          <p:cNvPr id="84" name="Google Shape;630;p70"/>
          <p:cNvSpPr txBox="1"/>
          <p:nvPr/>
        </p:nvSpPr>
        <p:spPr>
          <a:xfrm>
            <a:off x="5379533" y="4652796"/>
            <a:ext cx="4009027" cy="41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2pPr marL="0" lvl="1" indent="-228600">
              <a:spcBef>
                <a:spcPts val="0"/>
              </a:spcBef>
              <a:defRPr sz="1200">
                <a:ea typeface="Segoe UI Emoji" panose="020B0502040204020203" pitchFamily="34" charset="0"/>
                <a:cs typeface="Arial" panose="020B0604020202020204" pitchFamily="34" charset="0"/>
              </a:defRPr>
            </a:lvl2pPr>
          </a:lstStyle>
          <a:p>
            <a:pPr lvl="1">
              <a:defRPr/>
            </a:pPr>
            <a:r>
              <a:rPr lang="en-US" sz="8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HOCHIMINH CITY</a:t>
            </a:r>
            <a:r>
              <a:rPr lang="en-US" sz="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7th FL, 217 Nguyen Van Thu, Da Kao ward, Distr.1 - HCM</a:t>
            </a:r>
            <a:r>
              <a:rPr lang="en-US" sz="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en-US" sz="8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VUNG TAU</a:t>
            </a:r>
            <a:r>
              <a:rPr lang="en-US" sz="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Viêt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800" b="1" i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defRPr/>
            </a:pPr>
            <a:r>
              <a:rPr lang="en-US" sz="8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DANANG</a:t>
            </a:r>
            <a:r>
              <a:rPr lang="en-US" sz="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800" dirty="0">
                <a:latin typeface="+mj-lt"/>
              </a:rPr>
              <a:t>3</a:t>
            </a:r>
            <a:r>
              <a:rPr lang="en-US" sz="800" dirty="0">
                <a:latin typeface="+mj-lt"/>
              </a:rPr>
              <a:t>FL</a:t>
            </a:r>
            <a:r>
              <a:rPr lang="vi-VN" sz="800" dirty="0">
                <a:latin typeface="+mj-lt"/>
              </a:rPr>
              <a:t>, 69 Quang Trung, </a:t>
            </a:r>
            <a:r>
              <a:rPr lang="en-US" sz="800" dirty="0">
                <a:latin typeface="+mj-lt"/>
              </a:rPr>
              <a:t>Dist.</a:t>
            </a:r>
            <a:r>
              <a:rPr lang="vi-VN" sz="800" dirty="0">
                <a:latin typeface="+mj-lt"/>
              </a:rPr>
              <a:t>Hải Châu, Đà Nẵng, Việt Nam</a:t>
            </a:r>
            <a:endParaRPr lang="en-US" sz="800" b="1" i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40652"/>
      </p:ext>
    </p:extLst>
  </p:cSld>
  <p:clrMapOvr>
    <a:masterClrMapping/>
  </p:clrMapOvr>
  <p:transition spd="med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805" t="18803" r="13617" b="15511"/>
          <a:stretch/>
        </p:blipFill>
        <p:spPr bwMode="auto">
          <a:xfrm>
            <a:off x="457200" y="971550"/>
            <a:ext cx="8229600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590550"/>
            <a:ext cx="4114800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CHARTER RATES - CLARKSONS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7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7427" t="11297" r="51361" b="7573"/>
          <a:stretch/>
        </p:blipFill>
        <p:spPr bwMode="auto">
          <a:xfrm>
            <a:off x="381000" y="514350"/>
            <a:ext cx="4724400" cy="441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/>
          <a:srcRect l="53645" t="13676" r="8692" b="15318"/>
          <a:stretch/>
        </p:blipFill>
        <p:spPr bwMode="auto">
          <a:xfrm>
            <a:off x="5105400" y="514351"/>
            <a:ext cx="32766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8496" t="23070" r="52700" b="6985"/>
          <a:stretch/>
        </p:blipFill>
        <p:spPr bwMode="auto">
          <a:xfrm>
            <a:off x="5105400" y="2662067"/>
            <a:ext cx="3733800" cy="2271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34400" y="819150"/>
            <a:ext cx="3048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B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R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A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E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M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A</a:t>
            </a:r>
          </a:p>
          <a:p>
            <a:r>
              <a:rPr lang="en-US" sz="1200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R</a:t>
            </a:r>
            <a:endParaRPr lang="en-US" sz="1200" b="1" dirty="0">
              <a:solidFill>
                <a:srgbClr val="7030A0"/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4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5401"/>
            <a:ext cx="7162800" cy="3843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672236"/>
            <a:ext cx="525780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HAIAN LINES LONG TERM OF INTRA-ASIA SERVICES</a:t>
            </a:r>
          </a:p>
        </p:txBody>
      </p:sp>
    </p:spTree>
    <p:extLst>
      <p:ext uri="{BB962C8B-B14F-4D97-AF65-F5344CB8AC3E}">
        <p14:creationId xmlns:p14="http://schemas.microsoft.com/office/powerpoint/2010/main" val="174728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oto1273"/>
          <p:cNvPicPr>
            <a:picLocks noChangeAspect="1" noChangeArrowheads="1"/>
          </p:cNvPicPr>
          <p:nvPr/>
        </p:nvPicPr>
        <p:blipFill rotWithShape="1">
          <a:blip r:embed="rId2"/>
          <a:srcRect r="10324"/>
          <a:stretch/>
        </p:blipFill>
        <p:spPr bwMode="auto">
          <a:xfrm>
            <a:off x="0" y="714073"/>
            <a:ext cx="3127941" cy="249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76200" y="3219455"/>
            <a:ext cx="2601937" cy="1169551"/>
            <a:chOff x="394660" y="2764194"/>
            <a:chExt cx="2273299" cy="1169551"/>
          </a:xfrm>
        </p:grpSpPr>
        <p:sp>
          <p:nvSpPr>
            <p:cNvPr id="3" name="Rectangle 2"/>
            <p:cNvSpPr/>
            <p:nvPr/>
          </p:nvSpPr>
          <p:spPr>
            <a:xfrm>
              <a:off x="394660" y="2764194"/>
              <a:ext cx="2273299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HAIAN AGENCY &amp; LOGISTICS CO.,LTD</a:t>
              </a: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3293" y="3213317"/>
              <a:ext cx="182880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200" b="1">
                  <a:solidFill>
                    <a:srgbClr val="002060"/>
                  </a:solidFill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Liner agent</a:t>
              </a:r>
            </a:p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Logistics Provider</a:t>
              </a:r>
            </a:p>
            <a:p>
              <a:pPr marL="171450" indent="-171450" algn="l">
                <a:buFontTx/>
                <a:buChar char="-"/>
              </a:pPr>
              <a:endParaRPr lang="en-US" sz="12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2" descr="C:\Users\dung.lh\Desktop\MARINA\DSC00099.JPG"/>
          <p:cNvPicPr>
            <a:picLocks noChangeAspect="1" noChangeArrowheads="1"/>
          </p:cNvPicPr>
          <p:nvPr/>
        </p:nvPicPr>
        <p:blipFill rotWithShape="1">
          <a:blip r:embed="rId3" cstate="print"/>
          <a:srcRect l="6161" r="4494"/>
          <a:stretch/>
        </p:blipFill>
        <p:spPr bwMode="auto">
          <a:xfrm>
            <a:off x="3119856" y="700123"/>
            <a:ext cx="3001275" cy="251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C:\Users\dung.lh\Desktop\photo1.jpg"/>
          <p:cNvPicPr>
            <a:picLocks noChangeAspect="1" noChangeArrowheads="1"/>
          </p:cNvPicPr>
          <p:nvPr/>
        </p:nvPicPr>
        <p:blipFill rotWithShape="1">
          <a:blip r:embed="rId4"/>
          <a:srcRect l="8581" r="14194"/>
          <a:stretch/>
        </p:blipFill>
        <p:spPr bwMode="auto">
          <a:xfrm>
            <a:off x="6141679" y="714073"/>
            <a:ext cx="2849921" cy="249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3586463" y="3220894"/>
            <a:ext cx="2181226" cy="1032459"/>
            <a:chOff x="469340" y="2686050"/>
            <a:chExt cx="2157122" cy="1032459"/>
          </a:xfrm>
        </p:grpSpPr>
        <p:sp>
          <p:nvSpPr>
            <p:cNvPr id="10" name="Rectangle 9"/>
            <p:cNvSpPr/>
            <p:nvPr/>
          </p:nvSpPr>
          <p:spPr>
            <a:xfrm>
              <a:off x="469340" y="2686050"/>
              <a:ext cx="2157122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MARINA LOGISTICS &amp; AGENCIES CO.,LTD </a:t>
              </a:r>
            </a:p>
            <a:p>
              <a:pPr algn="ctr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421" y="3164511"/>
              <a:ext cx="1565046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200" b="1">
                  <a:solidFill>
                    <a:srgbClr val="002060"/>
                  </a:solidFill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Liner agent</a:t>
              </a:r>
            </a:p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Logistics Provider</a:t>
              </a:r>
            </a:p>
            <a:p>
              <a:pPr marL="171450" indent="-171450" algn="l">
                <a:buFontTx/>
                <a:buChar char="-"/>
              </a:pPr>
              <a:endParaRPr lang="en-US" sz="1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76015" y="3205506"/>
            <a:ext cx="2203747" cy="1310478"/>
            <a:chOff x="700358" y="1749250"/>
            <a:chExt cx="2325634" cy="1169551"/>
          </a:xfrm>
        </p:grpSpPr>
        <p:sp>
          <p:nvSpPr>
            <p:cNvPr id="16" name="Rectangle 15"/>
            <p:cNvSpPr/>
            <p:nvPr/>
          </p:nvSpPr>
          <p:spPr>
            <a:xfrm>
              <a:off x="700358" y="1749250"/>
              <a:ext cx="2325634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53324" indent="-285750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“K”LINE LOGISTICS</a:t>
              </a:r>
            </a:p>
            <a:p>
              <a:pPr marL="353324" indent="-285750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(VIET NAM) CO.,LTD </a:t>
              </a:r>
            </a:p>
            <a:p>
              <a:pPr marL="353324" indent="-285750" algn="ctr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3325" y="2201727"/>
              <a:ext cx="1469673" cy="4944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200" b="1">
                  <a:solidFill>
                    <a:srgbClr val="002060"/>
                  </a:solidFill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Sea &amp; Air Freight</a:t>
              </a:r>
            </a:p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Logistics Provider</a:t>
              </a:r>
            </a:p>
            <a:p>
              <a:pPr marL="171450" indent="-171450" algn="l">
                <a:buFontTx/>
                <a:buChar char="-"/>
              </a:pPr>
              <a:endParaRPr lang="en-US" sz="1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78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"/>
            <a:ext cx="76200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28851"/>
            <a:ext cx="3962400" cy="267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662367647"/>
      </p:ext>
    </p:extLst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895350"/>
            <a:ext cx="4630798" cy="3871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5349"/>
            <a:ext cx="4495800" cy="38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0" y="1066800"/>
            <a:ext cx="3513160" cy="2952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66800"/>
            <a:ext cx="5334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3290"/>
      </p:ext>
    </p:extLst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6474"/>
          <a:stretch/>
        </p:blipFill>
        <p:spPr>
          <a:xfrm>
            <a:off x="381000" y="514350"/>
            <a:ext cx="8229599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1276350"/>
            <a:ext cx="35052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 MEP PROJECT</a:t>
            </a:r>
          </a:p>
        </p:txBody>
      </p:sp>
    </p:spTree>
    <p:extLst>
      <p:ext uri="{BB962C8B-B14F-4D97-AF65-F5344CB8AC3E}">
        <p14:creationId xmlns:p14="http://schemas.microsoft.com/office/powerpoint/2010/main" val="407990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3" t="12227" r="1835" b="9757"/>
          <a:stretch/>
        </p:blipFill>
        <p:spPr>
          <a:xfrm>
            <a:off x="381000" y="514351"/>
            <a:ext cx="8458200" cy="43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11638" b="-1"/>
          <a:stretch/>
        </p:blipFill>
        <p:spPr bwMode="auto">
          <a:xfrm>
            <a:off x="1608787" y="458787"/>
            <a:ext cx="7543799" cy="4379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47750"/>
            <a:ext cx="1608787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INLAND-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WAY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87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514350"/>
            <a:ext cx="37338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619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SHAREHOLDERS  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71550"/>
            <a:ext cx="6629400" cy="3867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89535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Updated</a:t>
            </a:r>
          </a:p>
          <a:p>
            <a:r>
              <a:rPr lang="en-US" sz="12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Jan. 2024</a:t>
            </a:r>
          </a:p>
        </p:txBody>
      </p:sp>
    </p:spTree>
    <p:extLst>
      <p:ext uri="{BB962C8B-B14F-4D97-AF65-F5344CB8AC3E}">
        <p14:creationId xmlns:p14="http://schemas.microsoft.com/office/powerpoint/2010/main" val="2431066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7478" r="14287" b="2810"/>
          <a:stretch/>
        </p:blipFill>
        <p:spPr>
          <a:xfrm>
            <a:off x="304800" y="895349"/>
            <a:ext cx="8382000" cy="3962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514350"/>
            <a:ext cx="3276600" cy="3231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LAYOUT OF PROJECT</a:t>
            </a:r>
          </a:p>
        </p:txBody>
      </p:sp>
    </p:spTree>
    <p:extLst>
      <p:ext uri="{BB962C8B-B14F-4D97-AF65-F5344CB8AC3E}">
        <p14:creationId xmlns:p14="http://schemas.microsoft.com/office/powerpoint/2010/main" val="3351816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323"/>
          <a:stretch/>
        </p:blipFill>
        <p:spPr>
          <a:xfrm>
            <a:off x="1" y="514350"/>
            <a:ext cx="5108894" cy="4308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334" y="514351"/>
            <a:ext cx="3876266" cy="2128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327"/>
          <a:stretch/>
        </p:blipFill>
        <p:spPr>
          <a:xfrm>
            <a:off x="5115334" y="2642357"/>
            <a:ext cx="3876266" cy="2180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66750"/>
            <a:ext cx="403860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RECLAIMATION OF SITE ON PROGRESS</a:t>
            </a:r>
          </a:p>
        </p:txBody>
      </p:sp>
    </p:spTree>
    <p:extLst>
      <p:ext uri="{BB962C8B-B14F-4D97-AF65-F5344CB8AC3E}">
        <p14:creationId xmlns:p14="http://schemas.microsoft.com/office/powerpoint/2010/main" val="3448068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514350"/>
            <a:ext cx="4038600" cy="3231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VIETNAM CONTAINER VESSELS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726821"/>
            <a:ext cx="1676400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Updated February.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B086C-F761-420E-9C58-2C64AEC6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" y="1047750"/>
            <a:ext cx="8997352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75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86CD1-2852-4FFF-A82D-4E3CF158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14350"/>
            <a:ext cx="8991600" cy="43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AAAAB-4DB6-4FF9-94AA-AB9A33A2A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514350"/>
            <a:ext cx="8915400" cy="43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6581" y="518819"/>
            <a:ext cx="541084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1800" b="1" dirty="0">
                <a:solidFill>
                  <a:srgbClr val="0076A3"/>
                </a:solidFill>
                <a:latin typeface="Times New Roman" pitchFamily="18" charset="0"/>
                <a:cs typeface="Times New Roman" pitchFamily="18" charset="0"/>
              </a:rPr>
              <a:t> THE INCOME STATEMENT FROM 2016 TO 2023</a:t>
            </a:r>
            <a:endParaRPr lang="en-US" sz="1800" b="1" dirty="0">
              <a:solidFill>
                <a:srgbClr val="0076A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1" y="888151"/>
          <a:ext cx="7848598" cy="38172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39875">
                  <a:extLst>
                    <a:ext uri="{9D8B030D-6E8A-4147-A177-3AD203B41FA5}">
                      <a16:colId xmlns:a16="http://schemas.microsoft.com/office/drawing/2014/main" val="3194847765"/>
                    </a:ext>
                  </a:extLst>
                </a:gridCol>
                <a:gridCol w="649700">
                  <a:extLst>
                    <a:ext uri="{9D8B030D-6E8A-4147-A177-3AD203B41FA5}">
                      <a16:colId xmlns:a16="http://schemas.microsoft.com/office/drawing/2014/main" val="1459243680"/>
                    </a:ext>
                  </a:extLst>
                </a:gridCol>
                <a:gridCol w="742513">
                  <a:extLst>
                    <a:ext uri="{9D8B030D-6E8A-4147-A177-3AD203B41FA5}">
                      <a16:colId xmlns:a16="http://schemas.microsoft.com/office/drawing/2014/main" val="2862647835"/>
                    </a:ext>
                  </a:extLst>
                </a:gridCol>
                <a:gridCol w="707707">
                  <a:extLst>
                    <a:ext uri="{9D8B030D-6E8A-4147-A177-3AD203B41FA5}">
                      <a16:colId xmlns:a16="http://schemas.microsoft.com/office/drawing/2014/main" val="3667044237"/>
                    </a:ext>
                  </a:extLst>
                </a:gridCol>
                <a:gridCol w="707707">
                  <a:extLst>
                    <a:ext uri="{9D8B030D-6E8A-4147-A177-3AD203B41FA5}">
                      <a16:colId xmlns:a16="http://schemas.microsoft.com/office/drawing/2014/main" val="3144612159"/>
                    </a:ext>
                  </a:extLst>
                </a:gridCol>
                <a:gridCol w="707707">
                  <a:extLst>
                    <a:ext uri="{9D8B030D-6E8A-4147-A177-3AD203B41FA5}">
                      <a16:colId xmlns:a16="http://schemas.microsoft.com/office/drawing/2014/main" val="1040588991"/>
                    </a:ext>
                  </a:extLst>
                </a:gridCol>
                <a:gridCol w="757017">
                  <a:extLst>
                    <a:ext uri="{9D8B030D-6E8A-4147-A177-3AD203B41FA5}">
                      <a16:colId xmlns:a16="http://schemas.microsoft.com/office/drawing/2014/main" val="2398051754"/>
                    </a:ext>
                  </a:extLst>
                </a:gridCol>
                <a:gridCol w="812124">
                  <a:extLst>
                    <a:ext uri="{9D8B030D-6E8A-4147-A177-3AD203B41FA5}">
                      <a16:colId xmlns:a16="http://schemas.microsoft.com/office/drawing/2014/main" val="735754007"/>
                    </a:ext>
                  </a:extLst>
                </a:gridCol>
                <a:gridCol w="812124">
                  <a:extLst>
                    <a:ext uri="{9D8B030D-6E8A-4147-A177-3AD203B41FA5}">
                      <a16:colId xmlns:a16="http://schemas.microsoft.com/office/drawing/2014/main" val="3295013826"/>
                    </a:ext>
                  </a:extLst>
                </a:gridCol>
                <a:gridCol w="812124">
                  <a:extLst>
                    <a:ext uri="{9D8B030D-6E8A-4147-A177-3AD203B41FA5}">
                      <a16:colId xmlns:a16="http://schemas.microsoft.com/office/drawing/2014/main" val="1124459867"/>
                    </a:ext>
                  </a:extLst>
                </a:gridCol>
              </a:tblGrid>
              <a:tr h="166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395715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output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464.860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558.708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525.466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653.579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779.465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1.012.455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1.001.317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1.075.491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703472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Stevedoring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323.343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381.987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305.755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312.152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346.934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416.779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417.278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427.057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262602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Transportation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141.517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176.721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219.711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267.761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348.862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474.062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391.761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437.525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87970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Depot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-  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-  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-  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73.666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83.669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121.614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192.278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210.909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568944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Contributed capital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Million VND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231.962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345.078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487.828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487.828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487.828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487.828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700.345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1.055.169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742501"/>
                  </a:ext>
                </a:extLst>
              </a:tr>
              <a:tr h="283432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asset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966.320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1.309.509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1.655.980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1.827.544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2.094.551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3.232.345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5.049.419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5.358.949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583112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Owner's Equity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574.458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836.147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1.218.676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1.254.682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1.335.797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1.902.030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2.886.921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3.170.746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801165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revenue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487.582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777.930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1.054.283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1.108.933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1.191.667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1.955.301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3.205.610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2.612.690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275988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Operating profit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147.661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172.267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164.439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153.226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169.752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641.928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1.299.698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447.055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64557"/>
                  </a:ext>
                </a:extLst>
              </a:tr>
              <a:tr h="279638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Net profit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133.778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147.270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135.159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121.378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138.296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445.513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821.937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384.901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057473"/>
                  </a:ext>
                </a:extLst>
              </a:tr>
              <a:tr h="1667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Equivalent to US$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USD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5.889.394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6.477.678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5.814.541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5.743.770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6.364.131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24.320.466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35.110.514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15.984.245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419518"/>
                  </a:ext>
                </a:extLst>
              </a:tr>
              <a:tr h="1667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1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ROA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 14,18%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12,94%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9,12%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6,97%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7,48%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16,73%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19,85%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7,40%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962293"/>
                  </a:ext>
                </a:extLst>
              </a:tr>
              <a:tr h="16672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1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ROE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 24,45%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20,88%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13,16%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9,81%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11,32%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27,52%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34,33%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12,71%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129557"/>
                  </a:ext>
                </a:extLst>
              </a:tr>
              <a:tr h="175061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800" b="1" i="1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ROS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 27,45% 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18,93%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12,82%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10,95%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10,97%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22,78%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25,64%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215967"/>
                          </a:solidFill>
                          <a:effectLst/>
                          <a:latin typeface="Times New Roman" panose="02020603050405020304" pitchFamily="18" charset="0"/>
                        </a:rPr>
                        <a:t>14,73%</a:t>
                      </a:r>
                    </a:p>
                  </a:txBody>
                  <a:tcPr marL="7492" marR="7492" marT="749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84679"/>
                  </a:ext>
                </a:extLst>
              </a:tr>
              <a:tr h="175061">
                <a:tc gridSpan="10">
                  <a:txBody>
                    <a:bodyPr/>
                    <a:lstStyle/>
                    <a:p>
                      <a:pPr algn="r" fontAlgn="ctr"/>
                      <a:r>
                        <a:rPr lang="en-US" sz="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(The exchange rates are determined at the end of calendar years)</a:t>
                      </a:r>
                    </a:p>
                  </a:txBody>
                  <a:tcPr marL="7492" marR="7492" marT="74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847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4752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30802" y="712462"/>
          <a:ext cx="4698398" cy="384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876800" y="712462"/>
          <a:ext cx="4038599" cy="384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575204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95350"/>
            <a:ext cx="4572396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19150"/>
            <a:ext cx="4495800" cy="3802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047750"/>
            <a:ext cx="26670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 OPERATIONS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790950"/>
            <a:ext cx="18288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2020: 347.000 TEU</a:t>
            </a:r>
          </a:p>
          <a:p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2021: 416.700 TEU</a:t>
            </a:r>
          </a:p>
          <a:p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2022: 417.000 TEU</a:t>
            </a:r>
          </a:p>
          <a:p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2023: 427.000 TEU</a:t>
            </a:r>
          </a:p>
        </p:txBody>
      </p:sp>
    </p:spTree>
    <p:extLst>
      <p:ext uri="{BB962C8B-B14F-4D97-AF65-F5344CB8AC3E}">
        <p14:creationId xmlns:p14="http://schemas.microsoft.com/office/powerpoint/2010/main" val="414939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7692" t="8205" r="8027" b="10331"/>
          <a:stretch/>
        </p:blipFill>
        <p:spPr bwMode="auto">
          <a:xfrm>
            <a:off x="457200" y="514350"/>
            <a:ext cx="8382000" cy="4324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073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E7B356-B2DC-46B8-A9B8-3CA3F022127F}"/>
              </a:ext>
            </a:extLst>
          </p:cNvPr>
          <p:cNvGraphicFramePr>
            <a:graphicFrameLocks noGrp="1"/>
          </p:cNvGraphicFramePr>
          <p:nvPr/>
        </p:nvGraphicFramePr>
        <p:xfrm>
          <a:off x="38098" y="2580822"/>
          <a:ext cx="9067803" cy="1980810"/>
        </p:xfrm>
        <a:graphic>
          <a:graphicData uri="http://schemas.openxmlformats.org/drawingml/2006/table">
            <a:tbl>
              <a:tblPr/>
              <a:tblGrid>
                <a:gridCol w="564306">
                  <a:extLst>
                    <a:ext uri="{9D8B030D-6E8A-4147-A177-3AD203B41FA5}">
                      <a16:colId xmlns:a16="http://schemas.microsoft.com/office/drawing/2014/main" val="3309183150"/>
                    </a:ext>
                  </a:extLst>
                </a:gridCol>
                <a:gridCol w="430525">
                  <a:extLst>
                    <a:ext uri="{9D8B030D-6E8A-4147-A177-3AD203B41FA5}">
                      <a16:colId xmlns:a16="http://schemas.microsoft.com/office/drawing/2014/main" val="2239340372"/>
                    </a:ext>
                  </a:extLst>
                </a:gridCol>
                <a:gridCol w="525388">
                  <a:extLst>
                    <a:ext uri="{9D8B030D-6E8A-4147-A177-3AD203B41FA5}">
                      <a16:colId xmlns:a16="http://schemas.microsoft.com/office/drawing/2014/main" val="3879649900"/>
                    </a:ext>
                  </a:extLst>
                </a:gridCol>
                <a:gridCol w="525388">
                  <a:extLst>
                    <a:ext uri="{9D8B030D-6E8A-4147-A177-3AD203B41FA5}">
                      <a16:colId xmlns:a16="http://schemas.microsoft.com/office/drawing/2014/main" val="4258119573"/>
                    </a:ext>
                  </a:extLst>
                </a:gridCol>
                <a:gridCol w="525388">
                  <a:extLst>
                    <a:ext uri="{9D8B030D-6E8A-4147-A177-3AD203B41FA5}">
                      <a16:colId xmlns:a16="http://schemas.microsoft.com/office/drawing/2014/main" val="955300579"/>
                    </a:ext>
                  </a:extLst>
                </a:gridCol>
                <a:gridCol w="488902">
                  <a:extLst>
                    <a:ext uri="{9D8B030D-6E8A-4147-A177-3AD203B41FA5}">
                      <a16:colId xmlns:a16="http://schemas.microsoft.com/office/drawing/2014/main" val="2194169967"/>
                    </a:ext>
                  </a:extLst>
                </a:gridCol>
                <a:gridCol w="593494">
                  <a:extLst>
                    <a:ext uri="{9D8B030D-6E8A-4147-A177-3AD203B41FA5}">
                      <a16:colId xmlns:a16="http://schemas.microsoft.com/office/drawing/2014/main" val="4294874987"/>
                    </a:ext>
                  </a:extLst>
                </a:gridCol>
                <a:gridCol w="525388">
                  <a:extLst>
                    <a:ext uri="{9D8B030D-6E8A-4147-A177-3AD203B41FA5}">
                      <a16:colId xmlns:a16="http://schemas.microsoft.com/office/drawing/2014/main" val="3889555326"/>
                    </a:ext>
                  </a:extLst>
                </a:gridCol>
                <a:gridCol w="525388">
                  <a:extLst>
                    <a:ext uri="{9D8B030D-6E8A-4147-A177-3AD203B41FA5}">
                      <a16:colId xmlns:a16="http://schemas.microsoft.com/office/drawing/2014/main" val="926639673"/>
                    </a:ext>
                  </a:extLst>
                </a:gridCol>
                <a:gridCol w="515658">
                  <a:extLst>
                    <a:ext uri="{9D8B030D-6E8A-4147-A177-3AD203B41FA5}">
                      <a16:colId xmlns:a16="http://schemas.microsoft.com/office/drawing/2014/main" val="852345372"/>
                    </a:ext>
                  </a:extLst>
                </a:gridCol>
                <a:gridCol w="488902">
                  <a:extLst>
                    <a:ext uri="{9D8B030D-6E8A-4147-A177-3AD203B41FA5}">
                      <a16:colId xmlns:a16="http://schemas.microsoft.com/office/drawing/2014/main" val="645431922"/>
                    </a:ext>
                  </a:extLst>
                </a:gridCol>
                <a:gridCol w="544846">
                  <a:extLst>
                    <a:ext uri="{9D8B030D-6E8A-4147-A177-3AD203B41FA5}">
                      <a16:colId xmlns:a16="http://schemas.microsoft.com/office/drawing/2014/main" val="952657496"/>
                    </a:ext>
                  </a:extLst>
                </a:gridCol>
                <a:gridCol w="486470">
                  <a:extLst>
                    <a:ext uri="{9D8B030D-6E8A-4147-A177-3AD203B41FA5}">
                      <a16:colId xmlns:a16="http://schemas.microsoft.com/office/drawing/2014/main" val="1994987983"/>
                    </a:ext>
                  </a:extLst>
                </a:gridCol>
                <a:gridCol w="488902">
                  <a:extLst>
                    <a:ext uri="{9D8B030D-6E8A-4147-A177-3AD203B41FA5}">
                      <a16:colId xmlns:a16="http://schemas.microsoft.com/office/drawing/2014/main" val="3594805646"/>
                    </a:ext>
                  </a:extLst>
                </a:gridCol>
                <a:gridCol w="447552">
                  <a:extLst>
                    <a:ext uri="{9D8B030D-6E8A-4147-A177-3AD203B41FA5}">
                      <a16:colId xmlns:a16="http://schemas.microsoft.com/office/drawing/2014/main" val="2597001371"/>
                    </a:ext>
                  </a:extLst>
                </a:gridCol>
                <a:gridCol w="418365">
                  <a:extLst>
                    <a:ext uri="{9D8B030D-6E8A-4147-A177-3AD203B41FA5}">
                      <a16:colId xmlns:a16="http://schemas.microsoft.com/office/drawing/2014/main" val="2821283153"/>
                    </a:ext>
                  </a:extLst>
                </a:gridCol>
                <a:gridCol w="593494">
                  <a:extLst>
                    <a:ext uri="{9D8B030D-6E8A-4147-A177-3AD203B41FA5}">
                      <a16:colId xmlns:a16="http://schemas.microsoft.com/office/drawing/2014/main" val="1578750348"/>
                    </a:ext>
                  </a:extLst>
                </a:gridCol>
                <a:gridCol w="379447">
                  <a:extLst>
                    <a:ext uri="{9D8B030D-6E8A-4147-A177-3AD203B41FA5}">
                      <a16:colId xmlns:a16="http://schemas.microsoft.com/office/drawing/2014/main" val="1680798552"/>
                    </a:ext>
                  </a:extLst>
                </a:gridCol>
              </a:tblGrid>
              <a:tr h="139223">
                <a:tc gridSpan="18"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Hai Phong container throughput (in TEU)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66581"/>
                  </a:ext>
                </a:extLst>
              </a:tr>
              <a:tr h="31822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TML</a:t>
                      </a:r>
                      <a:b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Year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Nam</a:t>
                      </a:r>
                      <a:b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Hai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Green </a:t>
                      </a:r>
                      <a:b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Port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Chua </a:t>
                      </a:r>
                      <a:b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Ve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TC-128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Hai </a:t>
                      </a:r>
                      <a:b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An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TC-189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PTSC </a:t>
                      </a:r>
                      <a:b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Dinh Vu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Dinh </a:t>
                      </a:r>
                      <a:b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Vu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Tan Vu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Nam Hai-Dinh Vu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VIP-</a:t>
                      </a:r>
                      <a:b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Green Port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Nam Dinh Vu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HICT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MIPEC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VIMC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Total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Growth (%)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F6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97128"/>
                  </a:ext>
                </a:extLst>
              </a:tr>
              <a:tr h="145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230,000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346,566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314,509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204,389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356,654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96,468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232,309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630,000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701,242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460,000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8,525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3,886,553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12.00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813394"/>
                  </a:ext>
                </a:extLst>
              </a:tr>
              <a:tr h="1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221,898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280,000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198,951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250,000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323,343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107,961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168,000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803,362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852,238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523,484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280,156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4,258,883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9.58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580715"/>
                  </a:ext>
                </a:extLst>
              </a:tr>
              <a:tr h="145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163,800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278,274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149,178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381,000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381,987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140,479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293,660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688,170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953,877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629,498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453,924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4,574,174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7.40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451955"/>
                  </a:ext>
                </a:extLst>
              </a:tr>
              <a:tr h="1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176,842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324,379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261,000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323,591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305,755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142,692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320,312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658,134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890,000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568,137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641,322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184,531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64,920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4,976,221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8.79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79094"/>
                  </a:ext>
                </a:extLst>
              </a:tr>
              <a:tr h="1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140,643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241,531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300,861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228,632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312,152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108,956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350,321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539,816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979,887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455,803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645,277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333,872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433,515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5,120,018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2.89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691245"/>
                  </a:ext>
                </a:extLst>
              </a:tr>
              <a:tr h="1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99,167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227,413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320,286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142,063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346,964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136,262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341,515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548,679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952,927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534,303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587,700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257,849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664,365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8,950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5,186,096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453174"/>
                  </a:ext>
                </a:extLst>
              </a:tr>
              <a:tr h="1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130,440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272,249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337,337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194,625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416,779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141,272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278,880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592,750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1,063,297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531,249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635,646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380,780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696,076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28,302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nil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5,699,682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9.90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308127"/>
                  </a:ext>
                </a:extLst>
              </a:tr>
              <a:tr h="139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160,954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283,815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236,109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235,676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417,278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159,435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208,525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543,534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1,075,338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555,125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664,213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382,031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1,181,464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94,571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6,198,164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8.75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77210"/>
                  </a:ext>
                </a:extLst>
              </a:tr>
              <a:tr h="145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25,378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262,217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286,812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204,881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427,057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172,860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269,939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478,600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951,507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262,038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616,671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900,958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1,272,816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80,907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61,071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6,273,712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1.22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47587"/>
                  </a:ext>
                </a:extLst>
              </a:tr>
              <a:tr h="198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Design capacity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250,000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500,000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750,000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500,000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350,000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600,000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1,250,000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600,000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600,000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500,000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1,200,000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300,000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300,000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8,570,000 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30" marR="6630" marT="66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344206"/>
                  </a:ext>
                </a:extLst>
              </a:tr>
            </a:tbl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000-00000905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350223"/>
              </p:ext>
            </p:extLst>
          </p:nvPr>
        </p:nvGraphicFramePr>
        <p:xfrm>
          <a:off x="1371600" y="423796"/>
          <a:ext cx="6096000" cy="218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9CEA1A6-E3B7-4B28-B9AA-BD164411DA83}"/>
              </a:ext>
            </a:extLst>
          </p:cNvPr>
          <p:cNvGraphicFramePr>
            <a:graphicFrameLocks noGrp="1"/>
          </p:cNvGraphicFramePr>
          <p:nvPr/>
        </p:nvGraphicFramePr>
        <p:xfrm>
          <a:off x="16727" y="4561631"/>
          <a:ext cx="9089172" cy="536405"/>
        </p:xfrm>
        <a:graphic>
          <a:graphicData uri="http://schemas.openxmlformats.org/drawingml/2006/table">
            <a:tbl>
              <a:tblPr/>
              <a:tblGrid>
                <a:gridCol w="1093846">
                  <a:extLst>
                    <a:ext uri="{9D8B030D-6E8A-4147-A177-3AD203B41FA5}">
                      <a16:colId xmlns:a16="http://schemas.microsoft.com/office/drawing/2014/main" val="2638499049"/>
                    </a:ext>
                  </a:extLst>
                </a:gridCol>
                <a:gridCol w="605034">
                  <a:extLst>
                    <a:ext uri="{9D8B030D-6E8A-4147-A177-3AD203B41FA5}">
                      <a16:colId xmlns:a16="http://schemas.microsoft.com/office/drawing/2014/main" val="4289043441"/>
                    </a:ext>
                  </a:extLst>
                </a:gridCol>
                <a:gridCol w="738345">
                  <a:extLst>
                    <a:ext uri="{9D8B030D-6E8A-4147-A177-3AD203B41FA5}">
                      <a16:colId xmlns:a16="http://schemas.microsoft.com/office/drawing/2014/main" val="943936023"/>
                    </a:ext>
                  </a:extLst>
                </a:gridCol>
                <a:gridCol w="738345">
                  <a:extLst>
                    <a:ext uri="{9D8B030D-6E8A-4147-A177-3AD203B41FA5}">
                      <a16:colId xmlns:a16="http://schemas.microsoft.com/office/drawing/2014/main" val="417114071"/>
                    </a:ext>
                  </a:extLst>
                </a:gridCol>
                <a:gridCol w="738345">
                  <a:extLst>
                    <a:ext uri="{9D8B030D-6E8A-4147-A177-3AD203B41FA5}">
                      <a16:colId xmlns:a16="http://schemas.microsoft.com/office/drawing/2014/main" val="2732073321"/>
                    </a:ext>
                  </a:extLst>
                </a:gridCol>
                <a:gridCol w="687072">
                  <a:extLst>
                    <a:ext uri="{9D8B030D-6E8A-4147-A177-3AD203B41FA5}">
                      <a16:colId xmlns:a16="http://schemas.microsoft.com/office/drawing/2014/main" val="1683281445"/>
                    </a:ext>
                  </a:extLst>
                </a:gridCol>
                <a:gridCol w="834058">
                  <a:extLst>
                    <a:ext uri="{9D8B030D-6E8A-4147-A177-3AD203B41FA5}">
                      <a16:colId xmlns:a16="http://schemas.microsoft.com/office/drawing/2014/main" val="3851812883"/>
                    </a:ext>
                  </a:extLst>
                </a:gridCol>
                <a:gridCol w="738345">
                  <a:extLst>
                    <a:ext uri="{9D8B030D-6E8A-4147-A177-3AD203B41FA5}">
                      <a16:colId xmlns:a16="http://schemas.microsoft.com/office/drawing/2014/main" val="26611943"/>
                    </a:ext>
                  </a:extLst>
                </a:gridCol>
                <a:gridCol w="738345">
                  <a:extLst>
                    <a:ext uri="{9D8B030D-6E8A-4147-A177-3AD203B41FA5}">
                      <a16:colId xmlns:a16="http://schemas.microsoft.com/office/drawing/2014/main" val="2718973468"/>
                    </a:ext>
                  </a:extLst>
                </a:gridCol>
                <a:gridCol w="724673">
                  <a:extLst>
                    <a:ext uri="{9D8B030D-6E8A-4147-A177-3AD203B41FA5}">
                      <a16:colId xmlns:a16="http://schemas.microsoft.com/office/drawing/2014/main" val="1910718104"/>
                    </a:ext>
                  </a:extLst>
                </a:gridCol>
                <a:gridCol w="687072">
                  <a:extLst>
                    <a:ext uri="{9D8B030D-6E8A-4147-A177-3AD203B41FA5}">
                      <a16:colId xmlns:a16="http://schemas.microsoft.com/office/drawing/2014/main" val="298250083"/>
                    </a:ext>
                  </a:extLst>
                </a:gridCol>
                <a:gridCol w="765692">
                  <a:extLst>
                    <a:ext uri="{9D8B030D-6E8A-4147-A177-3AD203B41FA5}">
                      <a16:colId xmlns:a16="http://schemas.microsoft.com/office/drawing/2014/main" val="1343291222"/>
                    </a:ext>
                  </a:extLst>
                </a:gridCol>
              </a:tblGrid>
              <a:tr h="124377"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ESTIMATED HAIPHONG CONTAINER THROUGHPUT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936997"/>
                  </a:ext>
                </a:extLst>
              </a:tr>
              <a:tr h="124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2023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2024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2026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2027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2028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2029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 2030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24283"/>
                  </a:ext>
                </a:extLst>
              </a:tr>
              <a:tr h="142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Throughput (TEU)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4,976,221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5,699,682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6,198,164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6,273,712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6,587,398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6,916,767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7,262,606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7,625,736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8,007,023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8,407,374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8,827,743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99133"/>
                  </a:ext>
                </a:extLst>
              </a:tr>
              <a:tr h="124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Growth (%)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8.79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9.9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8.75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1.22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95" marR="9295" marT="92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433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4956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r="5669"/>
          <a:stretch/>
        </p:blipFill>
        <p:spPr>
          <a:xfrm>
            <a:off x="4114800" y="1047750"/>
            <a:ext cx="4952999" cy="3068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28600" y="2373490"/>
            <a:ext cx="42672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CONTAINER TRANSPORT SERVICES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00150"/>
            <a:ext cx="3810000" cy="485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028950"/>
            <a:ext cx="2667000" cy="17235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Volume</a:t>
            </a:r>
          </a:p>
          <a:p>
            <a:pPr marL="342900" indent="-342900">
              <a:buAutoNum type="arabicPlain" startAt="2020"/>
            </a:pP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348.862 TEU</a:t>
            </a:r>
          </a:p>
          <a:p>
            <a:pPr marL="342900" indent="-342900">
              <a:buAutoNum type="arabicPlain" startAt="2020"/>
            </a:pP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474.062 TEU </a:t>
            </a:r>
          </a:p>
          <a:p>
            <a:pPr marL="342900" indent="-342900">
              <a:buAutoNum type="arabicPlain" startAt="2020"/>
            </a:pP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392.000 TEU</a:t>
            </a:r>
          </a:p>
          <a:p>
            <a:pPr marL="342900" indent="-342900">
              <a:buAutoNum type="arabicPlain" startAt="2020"/>
            </a:pP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437.000 TEU</a:t>
            </a:r>
          </a:p>
          <a:p>
            <a:r>
              <a:rPr lang="en-US" sz="1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(XNK: 105.000 – Dom. 322.000)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342900" indent="-342900">
              <a:buAutoNum type="arabicPlain" startAt="2020"/>
            </a:pP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0092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17171</TotalTime>
  <Words>1614</Words>
  <Application>Microsoft Office PowerPoint</Application>
  <PresentationFormat>On-screen Show (16:9)</PresentationFormat>
  <Paragraphs>602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.VnAristote</vt:lpstr>
      <vt:lpstr>Arial</vt:lpstr>
      <vt:lpstr>Arial Black</vt:lpstr>
      <vt:lpstr>Calibri</vt:lpstr>
      <vt:lpstr>Lucida Handwriting</vt:lpstr>
      <vt:lpstr>Roboto Slab</vt:lpstr>
      <vt:lpstr>Segoe UI Black</vt:lpstr>
      <vt:lpstr>Segoe UI Emoji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EliteBook</dc:creator>
  <cp:lastModifiedBy>Windows User</cp:lastModifiedBy>
  <cp:revision>564</cp:revision>
  <dcterms:created xsi:type="dcterms:W3CDTF">2019-02-21T09:03:44Z</dcterms:created>
  <dcterms:modified xsi:type="dcterms:W3CDTF">2024-02-26T09:07:22Z</dcterms:modified>
</cp:coreProperties>
</file>